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8" r:id="rId2"/>
    <p:sldId id="263" r:id="rId3"/>
    <p:sldId id="256" r:id="rId4"/>
    <p:sldId id="304" r:id="rId5"/>
    <p:sldId id="329" r:id="rId6"/>
    <p:sldId id="309" r:id="rId7"/>
    <p:sldId id="326" r:id="rId8"/>
    <p:sldId id="327" r:id="rId9"/>
    <p:sldId id="301" r:id="rId10"/>
    <p:sldId id="308" r:id="rId11"/>
    <p:sldId id="310" r:id="rId12"/>
    <p:sldId id="311" r:id="rId13"/>
    <p:sldId id="320" r:id="rId14"/>
    <p:sldId id="321" r:id="rId15"/>
    <p:sldId id="322" r:id="rId16"/>
    <p:sldId id="323" r:id="rId17"/>
    <p:sldId id="313" r:id="rId18"/>
    <p:sldId id="314" r:id="rId19"/>
    <p:sldId id="315" r:id="rId20"/>
    <p:sldId id="317" r:id="rId21"/>
    <p:sldId id="316" r:id="rId22"/>
    <p:sldId id="319" r:id="rId23"/>
    <p:sldId id="318" r:id="rId24"/>
    <p:sldId id="261" r:id="rId25"/>
    <p:sldId id="296" r:id="rId26"/>
    <p:sldId id="295" r:id="rId27"/>
    <p:sldId id="307" r:id="rId28"/>
    <p:sldId id="325" r:id="rId29"/>
    <p:sldId id="328" r:id="rId30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A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6" d="100"/>
          <a:sy n="11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C5393-8255-41B7-8356-66505525C97A}" type="datetimeFigureOut">
              <a:rPr lang="ko-KR" altLang="en-US" smtClean="0"/>
              <a:pPr/>
              <a:t>2018-01-25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E6D3C-DFB7-46EE-B165-BD14BF9FA3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2018-01-25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2018-01-25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2018-01-25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2018-01-25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2018-01-25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2018-01-25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2018-01-25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2018-01-25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2018-01-25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2018-01-25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B16A-6745-45FC-BB0C-F48D10617A96}" type="datetimeFigureOut">
              <a:rPr lang="ko-KR" altLang="en-US" smtClean="0"/>
              <a:pPr/>
              <a:t>2018-01-25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CB16A-6745-45FC-BB0C-F48D10617A96}" type="datetimeFigureOut">
              <a:rPr lang="ko-KR" altLang="en-US" smtClean="0"/>
              <a:pPr/>
              <a:t>2018-01-25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DC4BD-2A3A-4A3E-B367-5FBD0B5AFB1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9.wdp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9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portsg1.or.kr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507632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0" y="1714488"/>
            <a:ext cx="9144000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 smtClean="0">
                <a:solidFill>
                  <a:schemeClr val="tx1"/>
                </a:solidFill>
              </a:rPr>
              <a:t>2018</a:t>
            </a:r>
            <a:r>
              <a:rPr lang="ko-KR" altLang="en-US" sz="4400" b="1" dirty="0" smtClean="0">
                <a:solidFill>
                  <a:schemeClr val="tx1"/>
                </a:solidFill>
              </a:rPr>
              <a:t>년도</a:t>
            </a:r>
            <a:r>
              <a:rPr lang="en-US" altLang="ko-KR" sz="4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4400" b="1" dirty="0" smtClean="0">
                <a:solidFill>
                  <a:schemeClr val="tx1"/>
                </a:solidFill>
              </a:rPr>
              <a:t>지도자 및 선수 등록요강</a:t>
            </a:r>
            <a:endParaRPr lang="ko-KR" altLang="en-US" sz="4400" b="1" dirty="0">
              <a:solidFill>
                <a:schemeClr val="tx1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55776" y="3429000"/>
            <a:ext cx="4392488" cy="3168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74168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본인인증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 동일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전산등록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4" name="그림 13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280920" cy="3312368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95536" y="4725144"/>
            <a:ext cx="828092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- </a:t>
            </a:r>
            <a:r>
              <a:rPr lang="ko-KR" altLang="en-US" sz="1400" dirty="0" smtClean="0">
                <a:solidFill>
                  <a:schemeClr val="tx1"/>
                </a:solidFill>
              </a:rPr>
              <a:t>화면에서 “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아이핀</a:t>
            </a:r>
            <a:r>
              <a:rPr lang="ko-KR" altLang="en-US" sz="1400" dirty="0" smtClean="0">
                <a:solidFill>
                  <a:schemeClr val="tx1"/>
                </a:solidFill>
              </a:rPr>
              <a:t> 인증” 버튼 클릭</a:t>
            </a: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- </a:t>
            </a:r>
            <a:r>
              <a:rPr lang="ko-KR" altLang="en-US" sz="1400" dirty="0" smtClean="0">
                <a:solidFill>
                  <a:schemeClr val="tx1"/>
                </a:solidFill>
              </a:rPr>
              <a:t>본인이 생성한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아이핀</a:t>
            </a:r>
            <a:r>
              <a:rPr lang="ko-KR" altLang="en-US" sz="1400" dirty="0" smtClean="0">
                <a:solidFill>
                  <a:schemeClr val="tx1"/>
                </a:solidFill>
              </a:rPr>
              <a:t> 아이디와 비밀번호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문자를 입력하여 인증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u="sng" dirty="0" smtClean="0">
                <a:solidFill>
                  <a:srgbClr val="FF0000"/>
                </a:solidFill>
              </a:rPr>
              <a:t>미성년자의 경우</a:t>
            </a:r>
            <a:r>
              <a:rPr lang="en-US" altLang="ko-KR" sz="1400" b="1" u="sng" dirty="0" smtClean="0">
                <a:solidFill>
                  <a:srgbClr val="FF0000"/>
                </a:solidFill>
              </a:rPr>
              <a:t>, </a:t>
            </a:r>
            <a:r>
              <a:rPr lang="ko-KR" altLang="en-US" sz="1400" b="1" u="sng" dirty="0" smtClean="0">
                <a:solidFill>
                  <a:srgbClr val="FF0000"/>
                </a:solidFill>
              </a:rPr>
              <a:t>법정대리인이 인터넷으로 </a:t>
            </a:r>
            <a:r>
              <a:rPr lang="ko-KR" altLang="en-US" sz="1400" b="1" u="sng" dirty="0" err="1" smtClean="0">
                <a:solidFill>
                  <a:srgbClr val="FF0000"/>
                </a:solidFill>
              </a:rPr>
              <a:t>공공아이핀</a:t>
            </a:r>
            <a:r>
              <a:rPr lang="ko-KR" altLang="en-US" sz="1400" b="1" u="sng" dirty="0" smtClean="0">
                <a:solidFill>
                  <a:srgbClr val="FF0000"/>
                </a:solidFill>
              </a:rPr>
              <a:t> 발급 또는 가까운 동사무소 방문 후 </a:t>
            </a:r>
            <a:r>
              <a:rPr lang="ko-KR" altLang="en-US" sz="1400" b="1" u="sng" dirty="0" err="1" smtClean="0">
                <a:solidFill>
                  <a:srgbClr val="FF0000"/>
                </a:solidFill>
              </a:rPr>
              <a:t>아이핀</a:t>
            </a:r>
            <a:r>
              <a:rPr lang="ko-KR" altLang="en-US" sz="1400" b="1" u="sng" dirty="0" smtClean="0">
                <a:solidFill>
                  <a:srgbClr val="FF0000"/>
                </a:solidFill>
              </a:rPr>
              <a:t>     </a:t>
            </a:r>
            <a:endParaRPr lang="en-US" altLang="ko-KR" sz="1400" b="1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rgbClr val="FF0000"/>
                </a:solidFill>
              </a:rPr>
              <a:t>  </a:t>
            </a:r>
            <a:r>
              <a:rPr lang="ko-KR" altLang="en-US" sz="1400" b="1" u="sng" dirty="0" smtClean="0">
                <a:solidFill>
                  <a:srgbClr val="FF0000"/>
                </a:solidFill>
              </a:rPr>
              <a:t>발급 요청</a:t>
            </a:r>
            <a:endParaRPr lang="en-US" altLang="ko-KR" sz="1400" b="1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</a:rPr>
              <a:t> 이름을 개명 또는 주민등록번호가 바뀐 경우</a:t>
            </a:r>
            <a:r>
              <a:rPr lang="en-US" altLang="ko-KR" sz="1400" dirty="0" smtClean="0">
                <a:solidFill>
                  <a:schemeClr val="tx1"/>
                </a:solidFill>
              </a:rPr>
              <a:t>,</a:t>
            </a:r>
            <a:r>
              <a:rPr lang="ko-KR" altLang="en-US" sz="1400" dirty="0" smtClean="0">
                <a:solidFill>
                  <a:schemeClr val="tx1"/>
                </a:solidFill>
              </a:rPr>
              <a:t> 신용평가기관에 연락하여 본인의 정보를 직접 갱신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 smtClean="0">
                <a:solidFill>
                  <a:schemeClr val="tx1"/>
                </a:solidFill>
              </a:rPr>
              <a:t>  해야 변경된 이름과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생년월일로 선수등록이 가능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01208"/>
            <a:ext cx="258875" cy="28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5868144" y="2852936"/>
            <a:ext cx="2376264" cy="1224136"/>
          </a:xfrm>
          <a:prstGeom prst="rect">
            <a:avLst/>
          </a:prstGeom>
          <a:noFill/>
          <a:ln w="63500" cmpd="sng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597666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교육이수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선수 동일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전산등록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4" name="그림 13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6120680" cy="4968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17" name="모서리가 둥근 직사각형 16"/>
          <p:cNvSpPr/>
          <p:nvPr/>
        </p:nvSpPr>
        <p:spPr>
          <a:xfrm>
            <a:off x="3995936" y="2708920"/>
            <a:ext cx="792088" cy="115212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6444208" y="1340768"/>
            <a:ext cx="2232248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solidFill>
                  <a:schemeClr val="tx1"/>
                </a:solidFill>
              </a:rPr>
              <a:t>신청서 작성을 위하여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[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신청서 작성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] </a:t>
            </a:r>
            <a:r>
              <a:rPr lang="ko-KR" altLang="en-US" sz="1600" dirty="0" smtClean="0">
                <a:solidFill>
                  <a:schemeClr val="tx1"/>
                </a:solidFill>
              </a:rPr>
              <a:t>클릭</a:t>
            </a:r>
            <a:r>
              <a:rPr lang="en-US" altLang="ko-KR" sz="1600" dirty="0" smtClean="0">
                <a:solidFill>
                  <a:schemeClr val="tx1"/>
                </a:solidFill>
              </a:rPr>
              <a:t>!</a:t>
            </a: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  <a:latin typeface="HY바다M"/>
                <a:ea typeface="HY바다M"/>
              </a:rPr>
              <a:t>※ </a:t>
            </a:r>
            <a:r>
              <a:rPr lang="ko-KR" altLang="en-US" sz="1600" dirty="0" smtClean="0">
                <a:solidFill>
                  <a:schemeClr val="tx1"/>
                </a:solidFill>
              </a:rPr>
              <a:t>기존에 본인등록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이력이 있는 경우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본인이력찾기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]</a:t>
            </a:r>
            <a:r>
              <a:rPr lang="ko-KR" altLang="en-US" sz="1600" dirty="0" smtClean="0">
                <a:solidFill>
                  <a:schemeClr val="tx1"/>
                </a:solidFill>
              </a:rPr>
              <a:t>를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반드시 하기 바랍니다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  <a:latin typeface="HY바다M"/>
                <a:ea typeface="HY바다M"/>
              </a:rPr>
              <a:t>※ </a:t>
            </a:r>
            <a:r>
              <a:rPr lang="ko-KR" altLang="en-US" sz="1600" dirty="0" smtClean="0">
                <a:solidFill>
                  <a:schemeClr val="tx1"/>
                </a:solidFill>
                <a:latin typeface="HY바다M"/>
                <a:ea typeface="HY바다M"/>
              </a:rPr>
              <a:t>주의</a:t>
            </a:r>
            <a:r>
              <a:rPr lang="en-US" altLang="ko-KR" sz="1600" dirty="0" smtClean="0">
                <a:solidFill>
                  <a:schemeClr val="tx1"/>
                </a:solidFill>
                <a:latin typeface="HY바다M"/>
                <a:ea typeface="HY바다M"/>
              </a:rPr>
              <a:t>!!</a:t>
            </a:r>
          </a:p>
          <a:p>
            <a:r>
              <a:rPr lang="ko-KR" altLang="en-US" sz="1600" dirty="0" err="1" smtClean="0">
                <a:solidFill>
                  <a:schemeClr val="tx1"/>
                </a:solidFill>
              </a:rPr>
              <a:t>본인이력찾기를</a:t>
            </a:r>
            <a:r>
              <a:rPr lang="ko-KR" altLang="en-US" sz="1600" dirty="0" smtClean="0">
                <a:solidFill>
                  <a:schemeClr val="tx1"/>
                </a:solidFill>
              </a:rPr>
              <a:t> 하지 않고 신규가입 할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경우 기존 정보와 연동되지 않아 경기 기록 및 실적 정보가 생성되지 않으니 유의 바람 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720080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Step01.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교육이수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 동일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전산등록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4" name="그림 13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5976664" cy="4608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17" name="모서리가 둥근 직사각형 16"/>
          <p:cNvSpPr/>
          <p:nvPr/>
        </p:nvSpPr>
        <p:spPr>
          <a:xfrm>
            <a:off x="2339752" y="3429000"/>
            <a:ext cx="1368152" cy="79208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6372200" y="1340768"/>
            <a:ext cx="2232248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solidFill>
                  <a:schemeClr val="tx1"/>
                </a:solidFill>
              </a:rPr>
              <a:t>- </a:t>
            </a:r>
            <a:r>
              <a:rPr lang="ko-KR" altLang="en-US" sz="1600" dirty="0" smtClean="0">
                <a:solidFill>
                  <a:schemeClr val="tx1"/>
                </a:solidFill>
              </a:rPr>
              <a:t>온라인 교육 상태가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 [</a:t>
            </a:r>
            <a:r>
              <a:rPr lang="ko-KR" altLang="en-US" sz="1600" dirty="0" err="1" smtClean="0">
                <a:solidFill>
                  <a:srgbClr val="FF0000"/>
                </a:solidFill>
              </a:rPr>
              <a:t>미수료</a:t>
            </a:r>
            <a:r>
              <a:rPr lang="en-US" altLang="ko-KR" sz="1600" dirty="0" smtClean="0">
                <a:solidFill>
                  <a:srgbClr val="FF0000"/>
                </a:solidFill>
              </a:rPr>
              <a:t>]</a:t>
            </a:r>
            <a:r>
              <a:rPr lang="ko-KR" altLang="en-US" sz="1600" dirty="0" smtClean="0">
                <a:solidFill>
                  <a:schemeClr val="tx1"/>
                </a:solidFill>
              </a:rPr>
              <a:t>인 경우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 [</a:t>
            </a:r>
            <a:r>
              <a:rPr lang="ko-KR" altLang="en-US" sz="1600" dirty="0" smtClean="0">
                <a:solidFill>
                  <a:srgbClr val="FF0000"/>
                </a:solidFill>
              </a:rPr>
              <a:t>교육받기</a:t>
            </a:r>
            <a:r>
              <a:rPr lang="en-US" altLang="ko-KR" sz="1600" dirty="0" smtClean="0">
                <a:solidFill>
                  <a:srgbClr val="FF0000"/>
                </a:solidFill>
              </a:rPr>
              <a:t>] </a:t>
            </a:r>
            <a:r>
              <a:rPr lang="ko-KR" altLang="en-US" sz="1600" dirty="0" smtClean="0">
                <a:solidFill>
                  <a:schemeClr val="tx1"/>
                </a:solidFill>
              </a:rPr>
              <a:t>버튼을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 클릭하여 교육받기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- </a:t>
            </a:r>
            <a:r>
              <a:rPr lang="ko-KR" altLang="en-US" sz="1600" dirty="0" smtClean="0">
                <a:solidFill>
                  <a:schemeClr val="tx1"/>
                </a:solidFill>
              </a:rPr>
              <a:t>교육종료 후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rgbClr val="FF0000"/>
                </a:solidFill>
              </a:rPr>
              <a:t> [</a:t>
            </a:r>
            <a:r>
              <a:rPr lang="ko-KR" altLang="en-US" sz="1600" dirty="0" smtClean="0">
                <a:solidFill>
                  <a:srgbClr val="FF0000"/>
                </a:solidFill>
              </a:rPr>
              <a:t>수료완료</a:t>
            </a:r>
            <a:r>
              <a:rPr lang="en-US" altLang="ko-KR" sz="1600" dirty="0" smtClean="0">
                <a:solidFill>
                  <a:srgbClr val="FF0000"/>
                </a:solidFill>
              </a:rPr>
              <a:t>]</a:t>
            </a:r>
            <a:r>
              <a:rPr lang="ko-KR" altLang="en-US" sz="1600" dirty="0" smtClean="0">
                <a:solidFill>
                  <a:srgbClr val="FF0000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로</a:t>
            </a:r>
            <a:r>
              <a:rPr lang="ko-KR" altLang="en-US" sz="1600" dirty="0" smtClean="0">
                <a:solidFill>
                  <a:schemeClr val="tx1"/>
                </a:solidFill>
              </a:rPr>
              <a:t> 변경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- </a:t>
            </a:r>
            <a:r>
              <a:rPr lang="ko-KR" altLang="en-US" sz="1600" dirty="0" smtClean="0">
                <a:solidFill>
                  <a:schemeClr val="tx1"/>
                </a:solidFill>
              </a:rPr>
              <a:t>스포츠인권교육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 도핑방지교육 모두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 수료해야 함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- </a:t>
            </a:r>
            <a:r>
              <a:rPr lang="ko-KR" altLang="en-US" sz="1600" dirty="0" smtClean="0">
                <a:solidFill>
                  <a:schemeClr val="tx1"/>
                </a:solidFill>
              </a:rPr>
              <a:t>교육상태</a:t>
            </a:r>
            <a:r>
              <a:rPr lang="en-US" altLang="ko-KR" sz="1600" dirty="0" smtClean="0">
                <a:solidFill>
                  <a:srgbClr val="FF0000"/>
                </a:solidFill>
              </a:rPr>
              <a:t>[</a:t>
            </a:r>
            <a:r>
              <a:rPr lang="ko-KR" altLang="en-US" sz="1600" dirty="0" smtClean="0">
                <a:solidFill>
                  <a:srgbClr val="FF0000"/>
                </a:solidFill>
              </a:rPr>
              <a:t>수료완료</a:t>
            </a:r>
            <a:r>
              <a:rPr lang="en-US" altLang="ko-KR" sz="1600" dirty="0" smtClean="0">
                <a:solidFill>
                  <a:srgbClr val="FF0000"/>
                </a:solidFill>
              </a:rPr>
              <a:t>]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altLang="ko-KR" sz="1600" spc="-150" dirty="0" smtClean="0">
                <a:solidFill>
                  <a:srgbClr val="FF0000"/>
                </a:solidFill>
              </a:rPr>
              <a:t> </a:t>
            </a:r>
            <a:r>
              <a:rPr lang="en-US" altLang="ko-KR" sz="1600" u="sng" spc="-150" dirty="0" smtClean="0">
                <a:solidFill>
                  <a:srgbClr val="FF0000"/>
                </a:solidFill>
              </a:rPr>
              <a:t>[</a:t>
            </a:r>
            <a:r>
              <a:rPr lang="ko-KR" altLang="en-US" sz="1600" u="sng" spc="-150" dirty="0" err="1" smtClean="0">
                <a:solidFill>
                  <a:srgbClr val="FF0000"/>
                </a:solidFill>
              </a:rPr>
              <a:t>본인이력찾기</a:t>
            </a:r>
            <a:r>
              <a:rPr lang="en-US" altLang="ko-KR" sz="1600" u="sng" spc="-150" dirty="0" smtClean="0">
                <a:solidFill>
                  <a:srgbClr val="FF0000"/>
                </a:solidFill>
              </a:rPr>
              <a:t>]</a:t>
            </a:r>
            <a:r>
              <a:rPr lang="ko-KR" altLang="en-US" sz="1600" spc="-150" dirty="0" smtClean="0">
                <a:solidFill>
                  <a:srgbClr val="FF0000"/>
                </a:solidFill>
              </a:rPr>
              <a:t>  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완료  후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,</a:t>
            </a:r>
          </a:p>
          <a:p>
            <a:r>
              <a:rPr lang="en-US" altLang="ko-KR" sz="1600" spc="-150" dirty="0" smtClean="0">
                <a:solidFill>
                  <a:schemeClr val="tx1"/>
                </a:solidFill>
              </a:rPr>
              <a:t> “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다음 단계 이동</a:t>
            </a:r>
            <a:r>
              <a:rPr lang="en-US" altLang="ko-KR" sz="1600" spc="-150" dirty="0" smtClean="0">
                <a:solidFill>
                  <a:schemeClr val="tx1"/>
                </a:solidFill>
              </a:rPr>
              <a:t>” </a:t>
            </a:r>
            <a:r>
              <a:rPr lang="ko-KR" altLang="en-US" sz="1600" dirty="0" smtClean="0">
                <a:solidFill>
                  <a:schemeClr val="tx1"/>
                </a:solidFill>
              </a:rPr>
              <a:t>클릭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123728" y="5013176"/>
            <a:ext cx="576064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979712" y="31409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HY바다M"/>
                <a:ea typeface="HY바다M"/>
              </a:rPr>
              <a:t>①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763688" y="4797152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②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275856" y="5517232"/>
            <a:ext cx="648072" cy="28803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987824" y="52292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 smtClean="0">
                <a:solidFill>
                  <a:srgbClr val="FF0000"/>
                </a:solidFill>
                <a:latin typeface="+mn-ea"/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4" name="오각형 23"/>
          <p:cNvSpPr/>
          <p:nvPr/>
        </p:nvSpPr>
        <p:spPr>
          <a:xfrm>
            <a:off x="2843808" y="4437112"/>
            <a:ext cx="3024336" cy="864096"/>
          </a:xfrm>
          <a:prstGeom prst="homePlat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과거 등록 핸드폰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</a:rPr>
              <a:t>이메일</a:t>
            </a:r>
            <a:r>
              <a:rPr lang="ko-KR" altLang="en-US" dirty="0" smtClean="0">
                <a:solidFill>
                  <a:schemeClr val="tx1"/>
                </a:solidFill>
              </a:rPr>
              <a:t> 또는 회원종목단체 확인 요청 선택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74168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Step01.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교육이수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 동일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전산등록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7" name="그림 16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4135843" cy="2880320"/>
          </a:xfrm>
          <a:prstGeom prst="rect">
            <a:avLst/>
          </a:prstGeom>
        </p:spPr>
      </p:pic>
      <p:pic>
        <p:nvPicPr>
          <p:cNvPr id="19" name="그림 18" descr="선수등록 신청 화면번호-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9948" y="1340768"/>
            <a:ext cx="3959947" cy="2880320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467544" y="4509120"/>
            <a:ext cx="828092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종목 선택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 선수는 본인의 학급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초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중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고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대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선택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지도자는 지도자 과정 선택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스포츠인권 및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도핑 교육 학습 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  <a:buFontTx/>
              <a:buChar char="-"/>
            </a:pPr>
            <a:endParaRPr lang="ko-KR" altLang="en-US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74168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Step01.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본인이력찾기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전산등록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4" name="그림 13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84784"/>
            <a:ext cx="8136904" cy="3528392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539552" y="5085184"/>
            <a:ext cx="7992888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기본인적사항확인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:</a:t>
            </a:r>
            <a:r>
              <a:rPr lang="ko-KR" altLang="en-US" sz="1400" dirty="0" smtClean="0">
                <a:solidFill>
                  <a:schemeClr val="tx1"/>
                </a:solidFill>
              </a:rPr>
              <a:t> 종목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이름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성별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구분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선수</a:t>
            </a:r>
            <a:r>
              <a:rPr lang="en-US" altLang="ko-KR" sz="1400" dirty="0" smtClean="0">
                <a:solidFill>
                  <a:schemeClr val="tx1"/>
                </a:solidFill>
              </a:rPr>
              <a:t>/</a:t>
            </a:r>
            <a:r>
              <a:rPr lang="ko-KR" altLang="en-US" sz="1400" dirty="0" smtClean="0">
                <a:solidFill>
                  <a:schemeClr val="tx1"/>
                </a:solidFill>
              </a:rPr>
              <a:t>지도자</a:t>
            </a:r>
            <a:r>
              <a:rPr lang="en-US" altLang="ko-KR" sz="1400" dirty="0" smtClean="0">
                <a:solidFill>
                  <a:schemeClr val="tx1"/>
                </a:solidFill>
              </a:rPr>
              <a:t>), </a:t>
            </a:r>
            <a:r>
              <a:rPr lang="ko-KR" altLang="en-US" sz="1400" dirty="0" smtClean="0">
                <a:solidFill>
                  <a:schemeClr val="tx1"/>
                </a:solidFill>
              </a:rPr>
              <a:t>생년월일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</a:rPr>
              <a:t> 해당종목에 등록된 이력 확인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해당이력이 있으면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선택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]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등록이력 없으면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등록이력없음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] </a:t>
            </a:r>
            <a:r>
              <a:rPr lang="ko-KR" altLang="en-US" sz="1400" dirty="0" smtClean="0">
                <a:solidFill>
                  <a:schemeClr val="tx1"/>
                </a:solidFill>
              </a:rPr>
              <a:t>클릭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755576" y="3717032"/>
            <a:ext cx="7560840" cy="792088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해당종목에 등록된 이력 확인</a:t>
            </a:r>
            <a:r>
              <a:rPr lang="en-US" altLang="ko-KR" dirty="0" smtClean="0">
                <a:solidFill>
                  <a:schemeClr val="tx1"/>
                </a:solidFill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</a:rPr>
              <a:t>해당이력 있으면 </a:t>
            </a:r>
            <a:r>
              <a:rPr lang="en-US" altLang="ko-KR" dirty="0" smtClean="0">
                <a:solidFill>
                  <a:srgbClr val="FF0000"/>
                </a:solidFill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</a:rPr>
              <a:t>선택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74168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Step01.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본인이력찾기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본인이력 있을 시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전산등록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4" name="그림 13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280920" cy="3168352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95536" y="4365104"/>
            <a:ext cx="8280920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</a:rPr>
              <a:t> 등록 이력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선택시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상기 화면이 뜸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</a:rPr>
              <a:t> 현재 핸드폰번호 또는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이메일이</a:t>
            </a:r>
            <a:r>
              <a:rPr lang="ko-KR" altLang="en-US" sz="1400" dirty="0" smtClean="0">
                <a:solidFill>
                  <a:schemeClr val="tx1"/>
                </a:solidFill>
              </a:rPr>
              <a:t> 과거에 등록한 것과 동일한 경우</a:t>
            </a:r>
            <a:r>
              <a:rPr lang="en-US" altLang="ko-KR" sz="1400" dirty="0" smtClean="0">
                <a:solidFill>
                  <a:schemeClr val="tx1"/>
                </a:solidFill>
              </a:rPr>
              <a:t>,   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다음단계 진행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] </a:t>
            </a:r>
            <a:r>
              <a:rPr lang="ko-KR" altLang="en-US" sz="1400" dirty="0" smtClean="0">
                <a:solidFill>
                  <a:schemeClr val="tx1"/>
                </a:solidFill>
              </a:rPr>
              <a:t>클릭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=&gt;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과거등록이력찾기</a:t>
            </a:r>
            <a:r>
              <a:rPr lang="ko-KR" altLang="en-US" sz="1400" dirty="0" smtClean="0">
                <a:solidFill>
                  <a:schemeClr val="tx1"/>
                </a:solidFill>
              </a:rPr>
              <a:t> 위한 인증 </a:t>
            </a:r>
            <a:r>
              <a:rPr lang="en-US" altLang="ko-KR" sz="1400" dirty="0" smtClean="0">
                <a:solidFill>
                  <a:schemeClr val="tx1"/>
                </a:solidFill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</a:rPr>
              <a:t>휴대폰 인증 또는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이메일</a:t>
            </a:r>
            <a:r>
              <a:rPr lang="ko-KR" altLang="en-US" sz="1400" dirty="0" smtClean="0">
                <a:solidFill>
                  <a:schemeClr val="tx1"/>
                </a:solidFill>
              </a:rPr>
              <a:t> 인증 하기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</a:rPr>
              <a:t> 현재 핸드폰번호 또는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이메일이</a:t>
            </a:r>
            <a:r>
              <a:rPr lang="ko-KR" altLang="en-US" sz="1400" dirty="0" smtClean="0">
                <a:solidFill>
                  <a:schemeClr val="tx1"/>
                </a:solidFill>
              </a:rPr>
              <a:t> 과거에 등록한 것과 다른 경우</a:t>
            </a:r>
            <a:r>
              <a:rPr lang="en-US" altLang="ko-KR" sz="1400" dirty="0" smtClean="0">
                <a:solidFill>
                  <a:schemeClr val="tx1"/>
                </a:solidFill>
              </a:rPr>
              <a:t>,   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회원종목단체 확인요청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]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클릭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 =&gt; </a:t>
            </a:r>
            <a:r>
              <a:rPr lang="ko-KR" altLang="en-US" sz="1400" dirty="0" smtClean="0">
                <a:solidFill>
                  <a:schemeClr val="tx1"/>
                </a:solidFill>
              </a:rPr>
              <a:t>이름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한문</a:t>
            </a:r>
            <a:r>
              <a:rPr lang="en-US" altLang="ko-KR" sz="1400" dirty="0" smtClean="0">
                <a:solidFill>
                  <a:schemeClr val="tx1"/>
                </a:solidFill>
              </a:rPr>
              <a:t>,</a:t>
            </a:r>
            <a:r>
              <a:rPr lang="ko-KR" altLang="en-US" sz="1400" dirty="0" smtClean="0">
                <a:solidFill>
                  <a:schemeClr val="tx1"/>
                </a:solidFill>
              </a:rPr>
              <a:t>영문</a:t>
            </a:r>
            <a:r>
              <a:rPr lang="en-US" altLang="ko-KR" sz="1400" dirty="0" smtClean="0">
                <a:solidFill>
                  <a:schemeClr val="tx1"/>
                </a:solidFill>
              </a:rPr>
              <a:t>),</a:t>
            </a:r>
            <a:r>
              <a:rPr lang="ko-KR" altLang="en-US" sz="1400" dirty="0" smtClean="0">
                <a:solidFill>
                  <a:schemeClr val="tx1"/>
                </a:solidFill>
              </a:rPr>
              <a:t> 일반전화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출생지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주소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연락처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등 입력 후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이력확인요청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/>
                </a:solidFill>
              </a:rPr>
              <a:t> =&gt; [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이력확인요청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]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하면 대한야구소프트볼협회에서 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1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일 이내 승인 처리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555776" y="3429000"/>
            <a:ext cx="1224136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076056" y="3429000"/>
            <a:ext cx="1512168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2267744" y="33569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HY바다M"/>
                <a:ea typeface="HY바다M"/>
              </a:rPr>
              <a:t>①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716016" y="3284984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②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724128" y="465313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HY바다M"/>
                <a:ea typeface="HY바다M"/>
              </a:rPr>
              <a:t>①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508104" y="5301208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② 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74168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Step01.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본인이력찾기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본인이력없을시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전산등록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4" name="그림 13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4104456" cy="3672408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95536" y="5013176"/>
            <a:ext cx="8280920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</a:rPr>
              <a:t> 본인이력이 없을 경우</a:t>
            </a:r>
            <a:r>
              <a:rPr lang="en-US" altLang="ko-KR" sz="1400" dirty="0" smtClean="0">
                <a:solidFill>
                  <a:schemeClr val="tx1"/>
                </a:solidFill>
              </a:rPr>
              <a:t>,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”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위에 본인의 등록 이력 없음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[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클릭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]”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</a:rPr>
              <a:t> 체육인번호 신규발급 위한 인증 </a:t>
            </a:r>
            <a:r>
              <a:rPr lang="en-US" altLang="ko-KR" sz="1400" dirty="0" smtClean="0">
                <a:solidFill>
                  <a:schemeClr val="tx1"/>
                </a:solidFill>
              </a:rPr>
              <a:t>: [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아이핀인증</a:t>
            </a:r>
            <a:r>
              <a:rPr lang="en-US" altLang="ko-KR" sz="1400" dirty="0" smtClean="0">
                <a:solidFill>
                  <a:schemeClr val="tx1"/>
                </a:solidFill>
              </a:rPr>
              <a:t>] </a:t>
            </a:r>
            <a:r>
              <a:rPr lang="ko-KR" altLang="en-US" sz="1400" dirty="0" smtClean="0">
                <a:solidFill>
                  <a:schemeClr val="tx1"/>
                </a:solidFill>
              </a:rPr>
              <a:t>또는 </a:t>
            </a:r>
            <a:r>
              <a:rPr lang="en-US" altLang="ko-KR" sz="1400" dirty="0" smtClean="0">
                <a:solidFill>
                  <a:schemeClr val="tx1"/>
                </a:solidFill>
              </a:rPr>
              <a:t>[</a:t>
            </a:r>
            <a:r>
              <a:rPr lang="ko-KR" altLang="en-US" sz="1400" dirty="0" smtClean="0">
                <a:solidFill>
                  <a:schemeClr val="tx1"/>
                </a:solidFill>
              </a:rPr>
              <a:t>휴대폰인증</a:t>
            </a:r>
            <a:r>
              <a:rPr lang="en-US" altLang="ko-KR" sz="1400" dirty="0" smtClean="0">
                <a:solidFill>
                  <a:schemeClr val="tx1"/>
                </a:solidFill>
              </a:rPr>
              <a:t>]</a:t>
            </a:r>
            <a:endParaRPr lang="ko-KR" alt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691680" y="4653136"/>
            <a:ext cx="1512168" cy="28803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6" name="그림 15" descr="선수등록 신청 화면번호-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4104456" cy="3024336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/>
        </p:nvSpPr>
        <p:spPr>
          <a:xfrm>
            <a:off x="5148064" y="2780928"/>
            <a:ext cx="936104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5148064" y="2492896"/>
            <a:ext cx="936104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59046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Step02.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소속팀 선택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23528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전산등록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4" name="그림 13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5976663" cy="4824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11" name="직사각형 10"/>
          <p:cNvSpPr/>
          <p:nvPr/>
        </p:nvSpPr>
        <p:spPr>
          <a:xfrm>
            <a:off x="6228184" y="1268760"/>
            <a:ext cx="2376264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500" dirty="0" smtClean="0">
                <a:solidFill>
                  <a:schemeClr val="tx1"/>
                </a:solidFill>
                <a:latin typeface="HY바다M"/>
                <a:ea typeface="HY바다M"/>
              </a:rPr>
              <a:t>① </a:t>
            </a:r>
            <a:r>
              <a:rPr lang="ko-KR" altLang="en-US" sz="1500" dirty="0" smtClean="0">
                <a:solidFill>
                  <a:schemeClr val="tx1"/>
                </a:solidFill>
              </a:rPr>
              <a:t>기존 팀이 존재하면</a:t>
            </a:r>
            <a:endParaRPr lang="en-US" altLang="ko-KR" sz="1500" dirty="0" smtClean="0">
              <a:solidFill>
                <a:schemeClr val="tx1"/>
              </a:solidFill>
            </a:endParaRPr>
          </a:p>
          <a:p>
            <a:r>
              <a:rPr lang="ko-KR" altLang="en-US" sz="1500" dirty="0" smtClean="0">
                <a:solidFill>
                  <a:schemeClr val="tx1"/>
                </a:solidFill>
              </a:rPr>
              <a:t> 소속팀 정보확인</a:t>
            </a:r>
            <a:endParaRPr lang="en-US" altLang="ko-KR" sz="1500" dirty="0" smtClean="0">
              <a:solidFill>
                <a:schemeClr val="tx1"/>
              </a:solidFill>
            </a:endParaRPr>
          </a:p>
          <a:p>
            <a:endParaRPr lang="en-US" altLang="ko-KR" sz="1500" dirty="0" smtClean="0">
              <a:solidFill>
                <a:schemeClr val="tx1"/>
              </a:solidFill>
            </a:endParaRPr>
          </a:p>
          <a:p>
            <a:r>
              <a:rPr lang="en-US" altLang="ko-KR" sz="1500" dirty="0" smtClean="0">
                <a:solidFill>
                  <a:srgbClr val="FF0000"/>
                </a:solidFill>
              </a:rPr>
              <a:t>[</a:t>
            </a:r>
            <a:r>
              <a:rPr lang="ko-KR" altLang="en-US" sz="1500" dirty="0" smtClean="0">
                <a:solidFill>
                  <a:srgbClr val="FF0000"/>
                </a:solidFill>
              </a:rPr>
              <a:t>소속팀 선택</a:t>
            </a:r>
            <a:r>
              <a:rPr lang="en-US" altLang="ko-KR" sz="1500" dirty="0" smtClean="0">
                <a:solidFill>
                  <a:srgbClr val="FF0000"/>
                </a:solidFill>
              </a:rPr>
              <a:t>]</a:t>
            </a:r>
          </a:p>
          <a:p>
            <a:r>
              <a:rPr lang="ko-KR" altLang="en-US" sz="15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리틀팀은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검색 시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시도를 </a:t>
            </a:r>
            <a:r>
              <a:rPr lang="en-US" altLang="ko-KR" sz="15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500" b="1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시도없음</a:t>
            </a:r>
            <a:r>
              <a:rPr lang="en-US" altLang="ko-KR" sz="15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”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조회</a:t>
            </a:r>
            <a:endParaRPr lang="en-US" altLang="ko-KR" sz="1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500" u="sng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r>
              <a:rPr lang="ko-KR" altLang="ko-KR" sz="1500" u="sng" dirty="0" smtClean="0">
                <a:solidFill>
                  <a:schemeClr val="tx1"/>
                </a:solidFill>
                <a:latin typeface="HY바다M"/>
                <a:ea typeface="HY바다M"/>
              </a:rPr>
              <a:t>②</a:t>
            </a:r>
            <a:r>
              <a:rPr lang="en-US" altLang="ko-KR" sz="1500" u="sng" dirty="0" smtClean="0">
                <a:solidFill>
                  <a:schemeClr val="tx1"/>
                </a:solidFill>
                <a:latin typeface="HY바다M"/>
                <a:ea typeface="HY바다M"/>
              </a:rPr>
              <a:t> </a:t>
            </a:r>
            <a:r>
              <a:rPr lang="ko-KR" altLang="en-US" sz="1500" u="sng" dirty="0" smtClean="0">
                <a:solidFill>
                  <a:schemeClr val="tx1"/>
                </a:solidFill>
              </a:rPr>
              <a:t>이적동의서 첨부에는</a:t>
            </a:r>
            <a:endParaRPr lang="en-US" altLang="ko-KR" sz="1500" u="sng" dirty="0" smtClean="0">
              <a:solidFill>
                <a:schemeClr val="tx1"/>
              </a:solidFill>
            </a:endParaRPr>
          </a:p>
          <a:p>
            <a:r>
              <a:rPr lang="en-US" altLang="ko-KR" sz="1500" u="sng" dirty="0" smtClean="0">
                <a:solidFill>
                  <a:srgbClr val="FF0000"/>
                </a:solidFill>
              </a:rPr>
              <a:t>[</a:t>
            </a:r>
            <a:r>
              <a:rPr lang="ko-KR" altLang="en-US" sz="1500" u="sng" dirty="0" smtClean="0">
                <a:solidFill>
                  <a:srgbClr val="FF0000"/>
                </a:solidFill>
              </a:rPr>
              <a:t>임의의 문서</a:t>
            </a:r>
            <a:r>
              <a:rPr lang="en-US" altLang="ko-KR" sz="1500" u="sng" dirty="0" smtClean="0">
                <a:solidFill>
                  <a:srgbClr val="FF0000"/>
                </a:solidFill>
              </a:rPr>
              <a:t>]</a:t>
            </a:r>
            <a:r>
              <a:rPr lang="ko-KR" altLang="en-US" sz="1500" u="sng" dirty="0" smtClean="0">
                <a:solidFill>
                  <a:srgbClr val="FF0000"/>
                </a:solidFill>
              </a:rPr>
              <a:t> </a:t>
            </a:r>
            <a:r>
              <a:rPr lang="ko-KR" altLang="en-US" sz="1500" u="sng" dirty="0" smtClean="0">
                <a:solidFill>
                  <a:schemeClr val="tx1"/>
                </a:solidFill>
              </a:rPr>
              <a:t>추가 후 </a:t>
            </a:r>
            <a:endParaRPr lang="en-US" altLang="ko-KR" sz="1500" u="sng" dirty="0" smtClean="0">
              <a:solidFill>
                <a:schemeClr val="tx1"/>
              </a:solidFill>
            </a:endParaRPr>
          </a:p>
          <a:p>
            <a:r>
              <a:rPr lang="ko-KR" altLang="en-US" sz="1500" u="sng" dirty="0" smtClean="0">
                <a:solidFill>
                  <a:schemeClr val="tx1"/>
                </a:solidFill>
              </a:rPr>
              <a:t>다음 단계 진행</a:t>
            </a:r>
            <a:endParaRPr lang="en-US" altLang="ko-KR" sz="1500" u="sng" dirty="0" smtClean="0">
              <a:solidFill>
                <a:schemeClr val="tx1"/>
              </a:solidFill>
            </a:endParaRPr>
          </a:p>
          <a:p>
            <a:r>
              <a:rPr lang="ko-KR" altLang="en-US" sz="1500" dirty="0" smtClean="0">
                <a:solidFill>
                  <a:schemeClr val="tx1"/>
                </a:solidFill>
              </a:rPr>
              <a:t> 예</a:t>
            </a:r>
            <a:r>
              <a:rPr lang="en-US" altLang="ko-KR" sz="1500" dirty="0" smtClean="0">
                <a:solidFill>
                  <a:schemeClr val="tx1"/>
                </a:solidFill>
              </a:rPr>
              <a:t>) </a:t>
            </a:r>
            <a:r>
              <a:rPr lang="ko-KR" altLang="en-US" sz="1500" dirty="0" smtClean="0">
                <a:solidFill>
                  <a:schemeClr val="tx1"/>
                </a:solidFill>
              </a:rPr>
              <a:t>초등</a:t>
            </a:r>
            <a:r>
              <a:rPr lang="en-US" altLang="ko-KR" sz="1500" dirty="0" smtClean="0">
                <a:solidFill>
                  <a:schemeClr val="tx1"/>
                </a:solidFill>
              </a:rPr>
              <a:t>6, </a:t>
            </a:r>
            <a:r>
              <a:rPr lang="ko-KR" altLang="en-US" sz="1500" dirty="0" smtClean="0">
                <a:solidFill>
                  <a:schemeClr val="tx1"/>
                </a:solidFill>
              </a:rPr>
              <a:t>중학</a:t>
            </a:r>
            <a:r>
              <a:rPr lang="en-US" altLang="ko-KR" sz="1500" dirty="0" smtClean="0">
                <a:solidFill>
                  <a:schemeClr val="tx1"/>
                </a:solidFill>
              </a:rPr>
              <a:t>3, </a:t>
            </a:r>
            <a:r>
              <a:rPr lang="ko-KR" altLang="en-US" sz="1500" dirty="0" smtClean="0">
                <a:solidFill>
                  <a:schemeClr val="tx1"/>
                </a:solidFill>
              </a:rPr>
              <a:t>고등</a:t>
            </a:r>
            <a:r>
              <a:rPr lang="en-US" altLang="ko-KR" sz="1500" dirty="0" smtClean="0">
                <a:solidFill>
                  <a:schemeClr val="tx1"/>
                </a:solidFill>
              </a:rPr>
              <a:t>3</a:t>
            </a:r>
            <a:r>
              <a:rPr lang="ko-KR" altLang="en-US" sz="1500" dirty="0" smtClean="0">
                <a:solidFill>
                  <a:schemeClr val="tx1"/>
                </a:solidFill>
              </a:rPr>
              <a:t>학년이</a:t>
            </a:r>
            <a:r>
              <a:rPr lang="en-US" altLang="ko-KR" sz="1500" dirty="0" smtClean="0">
                <a:solidFill>
                  <a:schemeClr val="tx1"/>
                </a:solidFill>
              </a:rPr>
              <a:t> </a:t>
            </a:r>
            <a:r>
              <a:rPr lang="ko-KR" altLang="en-US" sz="1500" dirty="0" smtClean="0">
                <a:solidFill>
                  <a:schemeClr val="tx1"/>
                </a:solidFill>
              </a:rPr>
              <a:t>타 시도로 진학한 경우</a:t>
            </a:r>
            <a:r>
              <a:rPr lang="en-US" altLang="ko-KR" sz="1500" dirty="0" smtClean="0">
                <a:solidFill>
                  <a:schemeClr val="tx1"/>
                </a:solidFill>
              </a:rPr>
              <a:t> </a:t>
            </a:r>
          </a:p>
          <a:p>
            <a:endParaRPr lang="en-US" altLang="ko-KR" sz="1500" dirty="0" smtClean="0">
              <a:solidFill>
                <a:srgbClr val="FF0000"/>
              </a:solidFill>
            </a:endParaRPr>
          </a:p>
          <a:p>
            <a:r>
              <a:rPr lang="ko-KR" altLang="en-US" sz="1500" dirty="0" smtClean="0">
                <a:solidFill>
                  <a:schemeClr val="tx1"/>
                </a:solidFill>
                <a:latin typeface="HY바다M"/>
                <a:ea typeface="HY바다M"/>
              </a:rPr>
              <a:t>③ </a:t>
            </a:r>
            <a:r>
              <a:rPr lang="ko-KR" altLang="en-US" sz="1500" dirty="0" smtClean="0">
                <a:solidFill>
                  <a:schemeClr val="tx1"/>
                </a:solidFill>
              </a:rPr>
              <a:t>세부종목 단체전 선택</a:t>
            </a:r>
            <a:endParaRPr lang="en-US" altLang="ko-KR" sz="1500" dirty="0" smtClean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4283968" y="4869160"/>
            <a:ext cx="576064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771800" y="5229200"/>
            <a:ext cx="1080120" cy="14401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851920" y="4509120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pc="-150" dirty="0" smtClean="0">
                <a:solidFill>
                  <a:srgbClr val="FF0000"/>
                </a:solidFill>
                <a:ea typeface="HY바다M"/>
              </a:rPr>
              <a:t>①, </a:t>
            </a:r>
            <a:r>
              <a:rPr lang="en-US" altLang="ko-KR" spc="-150" dirty="0" smtClean="0">
                <a:solidFill>
                  <a:srgbClr val="FF0000"/>
                </a:solidFill>
                <a:latin typeface="HY바다M"/>
                <a:ea typeface="HY바다M"/>
              </a:rPr>
              <a:t>②</a:t>
            </a:r>
            <a:endParaRPr lang="en-US" altLang="ko-KR" spc="-150" dirty="0" smtClean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411760" y="49411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 smtClean="0">
                <a:solidFill>
                  <a:srgbClr val="FF0000"/>
                </a:solidFill>
                <a:latin typeface="+mn-ea"/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89040"/>
            <a:ext cx="258875" cy="28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626469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Step03.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 상세정보 입력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등록절차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4" name="그림 13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4536504" cy="4680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11" name="직사각형 10"/>
          <p:cNvSpPr/>
          <p:nvPr/>
        </p:nvSpPr>
        <p:spPr>
          <a:xfrm>
            <a:off x="5220072" y="1340768"/>
            <a:ext cx="3456384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400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endParaRPr lang="en-US" altLang="ko-KR" sz="1400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pPr marL="228600" indent="-228600"/>
            <a:r>
              <a:rPr lang="ko-KR" altLang="en-US" sz="1400" dirty="0" smtClean="0">
                <a:solidFill>
                  <a:schemeClr val="tx1"/>
                </a:solidFill>
                <a:latin typeface="HY바다M"/>
                <a:ea typeface="HY바다M"/>
              </a:rPr>
              <a:t>①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소속팀 유니폼을 착용한 최근의 본인 사진을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스캔한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후 업로드</a:t>
            </a:r>
            <a:endParaRPr lang="en-US" altLang="ko-KR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사진크기는 </a:t>
            </a:r>
            <a:r>
              <a:rPr lang="en-US" altLang="ko-KR" sz="14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100kb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이하</a:t>
            </a:r>
            <a:r>
              <a:rPr lang="en-US" altLang="ko-KR" sz="14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(JPG)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만 가능</a:t>
            </a:r>
            <a:endParaRPr lang="en-US" altLang="ko-KR" sz="1400" b="1" u="sng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en-US" altLang="ko-KR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sz="14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사진크기 편집은 선수등록사이트 </a:t>
            </a:r>
            <a:r>
              <a:rPr lang="en-US" altLang="ko-KR" sz="14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FAQ </a:t>
            </a:r>
            <a:r>
              <a:rPr lang="ko-KR" altLang="en-US" sz="14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참조</a:t>
            </a:r>
            <a:endParaRPr lang="en-US" altLang="ko-KR" sz="1400" b="1" u="sng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HY바다M"/>
                <a:ea typeface="HY바다M"/>
              </a:rPr>
              <a:t>②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투타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우우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좌좌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우좌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좌우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우양</a:t>
            </a:r>
            <a:endParaRPr lang="en-US" altLang="ko-KR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배번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marL="228600" indent="-228600"/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등록하고자 하는 선수 수 </a:t>
            </a:r>
            <a:r>
              <a:rPr lang="en-US" altLang="ko-KR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+10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까지 </a:t>
            </a:r>
            <a:endParaRPr lang="en-US" altLang="ko-KR" sz="1400" b="1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지정 사용</a:t>
            </a:r>
            <a:endParaRPr lang="en-US" altLang="ko-KR" sz="1400" b="1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ex) 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등록선수가 </a:t>
            </a:r>
            <a:r>
              <a:rPr lang="en-US" altLang="ko-KR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명일 경우 </a:t>
            </a:r>
            <a:r>
              <a:rPr lang="en-US" altLang="ko-KR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1~30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번까지</a:t>
            </a:r>
            <a:r>
              <a:rPr lang="en-US" altLang="ko-KR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추가등록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발생시 차선 번호 의무 지정</a:t>
            </a:r>
            <a:endParaRPr lang="en-US" altLang="ko-KR" sz="1400" b="1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r>
              <a:rPr lang="en-US" altLang="ko-KR" sz="1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en-US" altLang="ko-KR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번</a:t>
            </a:r>
            <a:r>
              <a:rPr lang="en-US" altLang="ko-KR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00</a:t>
            </a:r>
            <a:r>
              <a:rPr lang="ko-KR" altLang="en-US" sz="1400" b="1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번 사용 금지</a:t>
            </a:r>
            <a:endParaRPr lang="en-US" altLang="ko-KR" sz="1400" b="1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400" dirty="0" smtClean="0">
                <a:solidFill>
                  <a:schemeClr val="tx1"/>
                </a:solidFill>
                <a:latin typeface="HY바다M"/>
                <a:ea typeface="HY바다M"/>
              </a:rPr>
              <a:t>③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포지션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투수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포수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1, 2, 3</a:t>
            </a:r>
            <a:r>
              <a:rPr lang="ko-KR" altLang="en-US" sz="14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루수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유격수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좌익수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중견수</a:t>
            </a:r>
            <a:r>
              <a:rPr lang="en-US" altLang="ko-KR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우익수 등 </a:t>
            </a:r>
            <a:endParaRPr lang="en-US" altLang="ko-KR" sz="14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/>
            <a:endParaRPr lang="en-US" altLang="ko-KR" sz="1400" b="1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/>
            <a:endParaRPr lang="en-US" altLang="ko-KR" dirty="0" smtClean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1187624" y="486916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②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259632" y="220486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HY바다M"/>
                <a:ea typeface="HY바다M"/>
              </a:rPr>
              <a:t>①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187624" y="515719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 smtClean="0">
                <a:solidFill>
                  <a:srgbClr val="FF0000"/>
                </a:solidFill>
                <a:latin typeface="+mn-ea"/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604867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Step04.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학교정보입력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등록절차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4" name="그림 13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5544616" cy="5184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11" name="직사각형 10"/>
          <p:cNvSpPr/>
          <p:nvPr/>
        </p:nvSpPr>
        <p:spPr>
          <a:xfrm>
            <a:off x="6156176" y="1340768"/>
            <a:ext cx="2376264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pPr algn="ctr"/>
            <a:r>
              <a:rPr lang="en-US" altLang="ko-KR" sz="2000" dirty="0" smtClean="0">
                <a:solidFill>
                  <a:srgbClr val="FF0000"/>
                </a:solidFill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</a:rPr>
              <a:t>학교정보추가</a:t>
            </a:r>
            <a:r>
              <a:rPr lang="en-US" altLang="ko-KR" sz="2000" dirty="0" smtClean="0">
                <a:solidFill>
                  <a:srgbClr val="FF0000"/>
                </a:solidFill>
              </a:rPr>
              <a:t>]</a:t>
            </a: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정보입력 후 확인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rgbClr val="FF0000"/>
                </a:solidFill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</a:rPr>
              <a:t>다음단계 이동</a:t>
            </a:r>
            <a:r>
              <a:rPr lang="en-US" altLang="ko-KR" sz="2000" dirty="0" smtClean="0">
                <a:solidFill>
                  <a:srgbClr val="FF0000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2843808" y="2132856"/>
            <a:ext cx="930057" cy="50472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3779912" y="2204864"/>
            <a:ext cx="3281001" cy="600164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등록기간</a:t>
            </a:r>
            <a:endParaRPr lang="en-US" altLang="ko-KR" sz="2300" dirty="0">
              <a:latin typeface="맑은 고딕" pitchFamily="50" charset="-127"/>
              <a:ea typeface="맑은 고딕" pitchFamily="50" charset="-127"/>
            </a:endParaRPr>
          </a:p>
          <a:p>
            <a:pPr algn="r">
              <a:defRPr/>
            </a:pPr>
            <a:endParaRPr lang="en-US" altLang="ko-KR" sz="1000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2132856"/>
            <a:ext cx="936103" cy="523220"/>
          </a:xfrm>
          <a:prstGeom prst="rect">
            <a:avLst/>
          </a:prstGeom>
          <a:noFill/>
          <a:ln>
            <a:noFill/>
            <a:prstDash val="sysDash"/>
          </a:ln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1A909"/>
                </a:solidFill>
                <a:latin typeface="맑은 고딕" pitchFamily="50" charset="-127"/>
                <a:ea typeface="맑은 고딕" pitchFamily="50" charset="-127"/>
              </a:rPr>
              <a:t>01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3794639" y="3283720"/>
            <a:ext cx="3240360" cy="600164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endParaRPr lang="en-US" altLang="ko-KR" sz="2300" dirty="0" smtClean="0">
              <a:latin typeface="-윤고딕350" pitchFamily="18" charset="-127"/>
              <a:ea typeface="-윤고딕350" pitchFamily="18" charset="-127"/>
            </a:endParaRPr>
          </a:p>
          <a:p>
            <a:pPr algn="r">
              <a:defRPr/>
            </a:pPr>
            <a:endParaRPr lang="en-US" altLang="ko-KR" sz="1000" dirty="0" smtClean="0">
              <a:latin typeface="-윤고딕310" pitchFamily="18" charset="-127"/>
              <a:ea typeface="-윤고딕310" pitchFamily="18" charset="-127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 flipV="1">
            <a:off x="3779912" y="3356992"/>
            <a:ext cx="3312368" cy="256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26"/>
          <p:cNvGrpSpPr/>
          <p:nvPr/>
        </p:nvGrpSpPr>
        <p:grpSpPr>
          <a:xfrm>
            <a:off x="1274359" y="1314606"/>
            <a:ext cx="1368152" cy="1224136"/>
            <a:chOff x="107504" y="183782"/>
            <a:chExt cx="1368152" cy="1224136"/>
          </a:xfrm>
          <a:solidFill>
            <a:schemeClr val="tx1"/>
          </a:solidFill>
        </p:grpSpPr>
        <p:sp>
          <p:nvSpPr>
            <p:cNvPr id="28" name="직사각형 27"/>
            <p:cNvSpPr/>
            <p:nvPr/>
          </p:nvSpPr>
          <p:spPr>
            <a:xfrm>
              <a:off x="166612" y="183782"/>
              <a:ext cx="1224136" cy="12241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dirty="0" smtClean="0">
                  <a:latin typeface="1훈점보맘보 B" pitchFamily="18" charset="-127"/>
                  <a:ea typeface="1훈점보맘보 B" pitchFamily="18" charset="-127"/>
                </a:rPr>
                <a:t>  </a:t>
              </a:r>
              <a:endParaRPr lang="ko-KR" altLang="en-US" sz="4000" dirty="0">
                <a:latin typeface="1훈점보맘보 B" pitchFamily="18" charset="-127"/>
                <a:ea typeface="1훈점보맘보 B" pitchFamily="18" charset="-127"/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107504" y="483518"/>
              <a:ext cx="136815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800" dirty="0" smtClean="0">
                  <a:solidFill>
                    <a:srgbClr val="F1A909"/>
                  </a:solidFill>
                  <a:latin typeface="맑은 고딕" pitchFamily="50" charset="-127"/>
                  <a:ea typeface="맑은 고딕" pitchFamily="50" charset="-127"/>
                </a:rPr>
                <a:t>INDEX</a:t>
              </a:r>
              <a:endParaRPr lang="ko-KR" altLang="en-US" sz="2800" dirty="0">
                <a:solidFill>
                  <a:srgbClr val="F1A909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cxnSp>
        <p:nvCxnSpPr>
          <p:cNvPr id="32" name="직선 연결선 31"/>
          <p:cNvCxnSpPr/>
          <p:nvPr/>
        </p:nvCxnSpPr>
        <p:spPr>
          <a:xfrm flipH="1">
            <a:off x="2699792" y="1326510"/>
            <a:ext cx="14727" cy="476678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2843808" y="2852936"/>
            <a:ext cx="930057" cy="50472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43808" y="2852936"/>
            <a:ext cx="936103" cy="523220"/>
          </a:xfrm>
          <a:prstGeom prst="rect">
            <a:avLst/>
          </a:prstGeom>
          <a:noFill/>
          <a:ln>
            <a:noFill/>
            <a:prstDash val="sysDash"/>
          </a:ln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1A909"/>
                </a:solidFill>
                <a:latin typeface="맑은 고딕" pitchFamily="50" charset="-127"/>
                <a:ea typeface="맑은 고딕" pitchFamily="50" charset="-127"/>
              </a:rPr>
              <a:t>02</a:t>
            </a:r>
          </a:p>
        </p:txBody>
      </p:sp>
      <p:cxnSp>
        <p:nvCxnSpPr>
          <p:cNvPr id="36" name="직선 연결선 35"/>
          <p:cNvCxnSpPr/>
          <p:nvPr/>
        </p:nvCxnSpPr>
        <p:spPr>
          <a:xfrm flipV="1">
            <a:off x="3779912" y="2636912"/>
            <a:ext cx="3312368" cy="256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2843808" y="3573016"/>
            <a:ext cx="930057" cy="50472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직사각형 38"/>
          <p:cNvSpPr/>
          <p:nvPr/>
        </p:nvSpPr>
        <p:spPr>
          <a:xfrm>
            <a:off x="3779912" y="4365104"/>
            <a:ext cx="3240360" cy="615553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서면등록</a:t>
            </a:r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defRPr/>
            </a:pPr>
            <a:r>
              <a:rPr lang="ko-KR" altLang="en-US" sz="1100" dirty="0" smtClean="0">
                <a:latin typeface="맑은 고딕" pitchFamily="50" charset="-127"/>
                <a:ea typeface="맑은 고딕" pitchFamily="50" charset="-127"/>
              </a:rPr>
              <a:t>                         </a:t>
            </a:r>
            <a:endParaRPr lang="en-US" altLang="ko-KR" sz="1000" dirty="0">
              <a:latin typeface="-윤고딕310" pitchFamily="18" charset="-127"/>
              <a:ea typeface="-윤고딕310" pitchFamily="18" charset="-127"/>
            </a:endParaRPr>
          </a:p>
        </p:txBody>
      </p:sp>
      <p:cxnSp>
        <p:nvCxnSpPr>
          <p:cNvPr id="40" name="직선 연결선 39"/>
          <p:cNvCxnSpPr/>
          <p:nvPr/>
        </p:nvCxnSpPr>
        <p:spPr>
          <a:xfrm flipV="1">
            <a:off x="3779912" y="4797152"/>
            <a:ext cx="3312368" cy="256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직사각형 40"/>
          <p:cNvSpPr/>
          <p:nvPr/>
        </p:nvSpPr>
        <p:spPr>
          <a:xfrm>
            <a:off x="2843808" y="4293096"/>
            <a:ext cx="930057" cy="50472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843808" y="4293096"/>
            <a:ext cx="936103" cy="523220"/>
          </a:xfrm>
          <a:prstGeom prst="rect">
            <a:avLst/>
          </a:prstGeom>
          <a:noFill/>
          <a:ln>
            <a:noFill/>
            <a:prstDash val="sysDash"/>
          </a:ln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1A909"/>
                </a:solidFill>
                <a:latin typeface="맑은 고딕" pitchFamily="50" charset="-127"/>
                <a:ea typeface="맑은 고딕" pitchFamily="50" charset="-127"/>
              </a:rPr>
              <a:t>04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3779912" y="5085184"/>
            <a:ext cx="3240360" cy="600164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기타사항</a:t>
            </a:r>
            <a:endParaRPr lang="en-US" altLang="ko-KR" sz="23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defRPr/>
            </a:pPr>
            <a:endParaRPr lang="en-US" altLang="ko-KR" sz="1000" dirty="0">
              <a:latin typeface="-윤고딕310" pitchFamily="18" charset="-127"/>
              <a:ea typeface="-윤고딕310" pitchFamily="18" charset="-127"/>
            </a:endParaRPr>
          </a:p>
        </p:txBody>
      </p:sp>
      <p:cxnSp>
        <p:nvCxnSpPr>
          <p:cNvPr id="44" name="직선 연결선 43"/>
          <p:cNvCxnSpPr/>
          <p:nvPr/>
        </p:nvCxnSpPr>
        <p:spPr>
          <a:xfrm flipV="1">
            <a:off x="3779912" y="5517232"/>
            <a:ext cx="3312368" cy="256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779912" y="3645024"/>
            <a:ext cx="3240360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전산등록</a:t>
            </a:r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000" dirty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cxnSp>
        <p:nvCxnSpPr>
          <p:cNvPr id="33" name="직선 연결선 32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2843808" y="5013176"/>
            <a:ext cx="930057" cy="50472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F1A909"/>
                </a:solidFill>
                <a:latin typeface="맑은 고딕" pitchFamily="50" charset="-127"/>
                <a:ea typeface="맑은 고딕" pitchFamily="50" charset="-127"/>
              </a:rPr>
              <a:t>05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3779912" y="2924944"/>
            <a:ext cx="3281001" cy="600164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dirty="0" smtClean="0">
                <a:latin typeface="맑은 고딕" pitchFamily="50" charset="-127"/>
                <a:ea typeface="맑은 고딕" pitchFamily="50" charset="-127"/>
              </a:rPr>
              <a:t>등록자격</a:t>
            </a:r>
            <a:endParaRPr lang="en-US" altLang="ko-KR" sz="23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defRPr/>
            </a:pPr>
            <a:endParaRPr lang="en-US" altLang="ko-KR" sz="1000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43808" y="3573016"/>
            <a:ext cx="936103" cy="523220"/>
          </a:xfrm>
          <a:prstGeom prst="rect">
            <a:avLst/>
          </a:prstGeom>
          <a:noFill/>
          <a:ln>
            <a:noFill/>
            <a:prstDash val="sysDash"/>
          </a:ln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solidFill>
                  <a:srgbClr val="F1A909"/>
                </a:solidFill>
                <a:latin typeface="맑은 고딕" pitchFamily="50" charset="-127"/>
                <a:ea typeface="맑은 고딕" pitchFamily="50" charset="-127"/>
              </a:rPr>
              <a:t>03</a:t>
            </a:r>
          </a:p>
        </p:txBody>
      </p:sp>
      <p:cxnSp>
        <p:nvCxnSpPr>
          <p:cNvPr id="50" name="직선 연결선 49"/>
          <p:cNvCxnSpPr/>
          <p:nvPr/>
        </p:nvCxnSpPr>
        <p:spPr>
          <a:xfrm flipV="1">
            <a:off x="3779912" y="4077072"/>
            <a:ext cx="3312368" cy="256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2843808" y="5733256"/>
            <a:ext cx="930057" cy="504725"/>
          </a:xfrm>
          <a:prstGeom prst="rect">
            <a:avLst/>
          </a:prstGeom>
          <a:solidFill>
            <a:schemeClr val="tx1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dirty="0" smtClean="0">
                <a:solidFill>
                  <a:srgbClr val="F1A909"/>
                </a:solidFill>
                <a:latin typeface="맑은 고딕" pitchFamily="50" charset="-127"/>
                <a:ea typeface="맑은 고딕" pitchFamily="50" charset="-127"/>
              </a:rPr>
              <a:t>06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3779912" y="5805264"/>
            <a:ext cx="3240360" cy="954107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300" dirty="0" smtClean="0">
                <a:latin typeface="맑은 고딕" pitchFamily="50" charset="-127"/>
                <a:ea typeface="맑은 고딕" pitchFamily="50" charset="-127"/>
              </a:rPr>
              <a:t>FAQ</a:t>
            </a:r>
          </a:p>
          <a:p>
            <a:pPr>
              <a:defRPr/>
            </a:pPr>
            <a:endParaRPr lang="en-US" altLang="ko-KR" sz="2300" dirty="0" smtClean="0">
              <a:latin typeface="맑은 고딕" pitchFamily="50" charset="-127"/>
              <a:ea typeface="맑은 고딕" pitchFamily="50" charset="-127"/>
            </a:endParaRPr>
          </a:p>
          <a:p>
            <a:pPr algn="r">
              <a:defRPr/>
            </a:pPr>
            <a:endParaRPr lang="en-US" altLang="ko-KR" sz="1000" dirty="0">
              <a:latin typeface="-윤고딕310" pitchFamily="18" charset="-127"/>
              <a:ea typeface="-윤고딕310" pitchFamily="18" charset="-127"/>
            </a:endParaRPr>
          </a:p>
        </p:txBody>
      </p:sp>
      <p:cxnSp>
        <p:nvCxnSpPr>
          <p:cNvPr id="48" name="직선 연결선 47"/>
          <p:cNvCxnSpPr/>
          <p:nvPr/>
        </p:nvCxnSpPr>
        <p:spPr>
          <a:xfrm flipV="1">
            <a:off x="3779912" y="6237312"/>
            <a:ext cx="3312368" cy="256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64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692696"/>
            <a:ext cx="79208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Step02.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상세정보 입력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107504" y="1340768"/>
            <a:ext cx="8136904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전산등록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4" name="그림 13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5760640" cy="48516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11" name="직사각형 10"/>
          <p:cNvSpPr/>
          <p:nvPr/>
        </p:nvSpPr>
        <p:spPr>
          <a:xfrm>
            <a:off x="6012160" y="1412776"/>
            <a:ext cx="2232248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지도자 상세 정보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입력 후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rgbClr val="FF0000"/>
                </a:solidFill>
              </a:rPr>
              <a:t>[</a:t>
            </a:r>
            <a:r>
              <a:rPr lang="ko-KR" altLang="en-US" dirty="0" smtClean="0">
                <a:solidFill>
                  <a:srgbClr val="FF0000"/>
                </a:solidFill>
              </a:rPr>
              <a:t>다음 단계 이동</a:t>
            </a:r>
            <a:r>
              <a:rPr lang="en-US" altLang="ko-KR" dirty="0" smtClean="0">
                <a:solidFill>
                  <a:srgbClr val="FF0000"/>
                </a:solidFill>
              </a:rPr>
              <a:t>]</a:t>
            </a:r>
          </a:p>
          <a:p>
            <a:pPr algn="ctr"/>
            <a:endParaRPr lang="en-US" altLang="ko-K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813690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Step03.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소속팀 선택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등록절차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4" name="그림 13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968552" cy="48285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11" name="직사각형 10"/>
          <p:cNvSpPr/>
          <p:nvPr/>
        </p:nvSpPr>
        <p:spPr>
          <a:xfrm>
            <a:off x="5508104" y="1340768"/>
            <a:ext cx="3024336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pPr algn="ctr"/>
            <a:r>
              <a:rPr lang="en-US" altLang="ko-KR" sz="2000" dirty="0" smtClean="0">
                <a:solidFill>
                  <a:srgbClr val="FF0000"/>
                </a:solidFill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</a:rPr>
              <a:t>소속팀 추가</a:t>
            </a:r>
            <a:r>
              <a:rPr lang="en-US" altLang="ko-KR" sz="2000" dirty="0" smtClean="0">
                <a:solidFill>
                  <a:srgbClr val="FF0000"/>
                </a:solidFill>
              </a:rPr>
              <a:t>] </a:t>
            </a:r>
            <a:r>
              <a:rPr lang="ko-KR" altLang="en-US" sz="2000" dirty="0" smtClean="0">
                <a:solidFill>
                  <a:schemeClr val="tx1"/>
                </a:solidFill>
              </a:rPr>
              <a:t>클릭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지도자 구분</a:t>
            </a:r>
            <a:r>
              <a:rPr lang="en-US" altLang="ko-KR" sz="2000" dirty="0" smtClean="0">
                <a:solidFill>
                  <a:schemeClr val="tx1"/>
                </a:solidFill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</a:rPr>
              <a:t>감독</a:t>
            </a:r>
            <a:r>
              <a:rPr lang="en-US" altLang="ko-KR" sz="20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</a:rPr>
              <a:t>코치</a:t>
            </a:r>
            <a:r>
              <a:rPr lang="en-US" altLang="ko-KR" sz="2000" dirty="0" smtClean="0">
                <a:solidFill>
                  <a:schemeClr val="tx1"/>
                </a:solidFill>
              </a:rPr>
              <a:t>, </a:t>
            </a:r>
            <a:r>
              <a:rPr lang="ko-KR" altLang="en-US" sz="2000" dirty="0" smtClean="0">
                <a:solidFill>
                  <a:schemeClr val="tx1"/>
                </a:solidFill>
              </a:rPr>
              <a:t>트레이너 중 택일</a:t>
            </a:r>
            <a:r>
              <a:rPr lang="en-US" altLang="ko-KR" sz="20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정보입력 후 확인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2000" dirty="0" smtClean="0">
                <a:solidFill>
                  <a:srgbClr val="FF0000"/>
                </a:solidFill>
              </a:rPr>
              <a:t>[</a:t>
            </a:r>
            <a:r>
              <a:rPr lang="ko-KR" altLang="en-US" sz="2000" dirty="0" smtClean="0">
                <a:solidFill>
                  <a:srgbClr val="FF0000"/>
                </a:solidFill>
              </a:rPr>
              <a:t>다음단계 이동</a:t>
            </a:r>
            <a:r>
              <a:rPr lang="en-US" altLang="ko-KR" sz="2000" dirty="0" smtClean="0">
                <a:solidFill>
                  <a:srgbClr val="FF0000"/>
                </a:solidFill>
              </a:rPr>
              <a:t>]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endParaRPr lang="en-US" altLang="ko-KR" sz="2000" dirty="0" smtClean="0">
              <a:solidFill>
                <a:srgbClr val="FF0000"/>
              </a:solidFill>
            </a:endParaRPr>
          </a:p>
          <a:p>
            <a:pPr algn="ctr"/>
            <a:endParaRPr lang="en-US" altLang="ko-KR" sz="2000" dirty="0" smtClean="0">
              <a:solidFill>
                <a:srgbClr val="FF0000"/>
              </a:solidFill>
            </a:endParaRPr>
          </a:p>
          <a:p>
            <a:pPr algn="ctr"/>
            <a:endParaRPr lang="en-US" altLang="ko-KR" sz="2000" dirty="0" smtClean="0">
              <a:solidFill>
                <a:srgbClr val="FF0000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779912" y="5301208"/>
            <a:ext cx="792088" cy="288032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>
            <a:stCxn id="12" idx="2"/>
          </p:cNvCxnSpPr>
          <p:nvPr/>
        </p:nvCxnSpPr>
        <p:spPr>
          <a:xfrm>
            <a:off x="4175956" y="5589240"/>
            <a:ext cx="324036" cy="28803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3851920" y="5805264"/>
            <a:ext cx="38884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지도기간을 </a:t>
            </a:r>
            <a:r>
              <a:rPr lang="en-US" altLang="ko-KR" dirty="0" smtClean="0">
                <a:solidFill>
                  <a:srgbClr val="FF0000"/>
                </a:solidFill>
              </a:rPr>
              <a:t>1/1~12/31 </a:t>
            </a:r>
            <a:r>
              <a:rPr lang="ko-KR" altLang="en-US" dirty="0" smtClean="0">
                <a:solidFill>
                  <a:srgbClr val="FF0000"/>
                </a:solidFill>
              </a:rPr>
              <a:t>날짜로 입력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79208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Step04.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추가정보입력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23528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전산등록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4" name="그림 13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5760640" cy="49685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11" name="직사각형 10"/>
          <p:cNvSpPr/>
          <p:nvPr/>
        </p:nvSpPr>
        <p:spPr>
          <a:xfrm>
            <a:off x="6084168" y="1340768"/>
            <a:ext cx="2448272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solidFill>
                  <a:schemeClr val="tx1"/>
                </a:solidFill>
                <a:latin typeface="HY바다M"/>
                <a:ea typeface="HY바다M"/>
              </a:rPr>
              <a:t>① </a:t>
            </a:r>
            <a:r>
              <a:rPr lang="ko-KR" altLang="en-US" sz="1600" dirty="0" smtClean="0">
                <a:solidFill>
                  <a:schemeClr val="tx1"/>
                </a:solidFill>
              </a:rPr>
              <a:t>자격사항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(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전문스포츠지도사</a:t>
            </a:r>
            <a:r>
              <a:rPr lang="ko-KR" altLang="en-US" sz="1600" dirty="0" smtClean="0">
                <a:solidFill>
                  <a:schemeClr val="tx1"/>
                </a:solidFill>
              </a:rPr>
              <a:t> 또는</a:t>
            </a:r>
            <a:r>
              <a:rPr lang="en-US" altLang="ko-KR" sz="1600" dirty="0" smtClean="0">
                <a:solidFill>
                  <a:schemeClr val="tx1"/>
                </a:solidFill>
              </a:rPr>
              <a:t>       </a:t>
            </a: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베이스볼아카데미</a:t>
            </a:r>
            <a:r>
              <a:rPr lang="en-US" altLang="ko-KR" sz="1600" dirty="0" smtClean="0">
                <a:solidFill>
                  <a:schemeClr val="tx1"/>
                </a:solidFill>
              </a:rPr>
              <a:t>) </a:t>
            </a:r>
            <a:r>
              <a:rPr lang="ko-KR" altLang="en-US" sz="1600" dirty="0" smtClean="0">
                <a:solidFill>
                  <a:schemeClr val="tx1"/>
                </a:solidFill>
              </a:rPr>
              <a:t>입력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spc="-150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r>
              <a:rPr lang="ko-KR" altLang="en-US" sz="1600" spc="-150" dirty="0" smtClean="0">
                <a:solidFill>
                  <a:schemeClr val="tx1"/>
                </a:solidFill>
                <a:latin typeface="HY바다M"/>
                <a:ea typeface="HY바다M"/>
              </a:rPr>
              <a:t>② </a:t>
            </a:r>
            <a:r>
              <a:rPr lang="ko-KR" altLang="en-US" sz="1600" spc="-150" dirty="0" smtClean="0">
                <a:solidFill>
                  <a:schemeClr val="tx1"/>
                </a:solidFill>
              </a:rPr>
              <a:t>연수 및 교육사항 추가</a:t>
            </a:r>
            <a:endParaRPr lang="en-US" altLang="ko-KR" sz="1600" spc="-150" dirty="0" smtClean="0">
              <a:solidFill>
                <a:srgbClr val="FF0000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  <a:latin typeface="HY바다M"/>
                <a:ea typeface="HY바다M"/>
              </a:rPr>
              <a:t>③ </a:t>
            </a:r>
            <a:r>
              <a:rPr lang="ko-KR" altLang="en-US" sz="1600" dirty="0" smtClean="0">
                <a:solidFill>
                  <a:schemeClr val="tx1"/>
                </a:solidFill>
              </a:rPr>
              <a:t>수상경력 보유 추가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ko-KR" altLang="en-US" sz="1600" dirty="0" smtClean="0">
                <a:solidFill>
                  <a:schemeClr val="tx1"/>
                </a:solidFill>
                <a:latin typeface="HY바다M"/>
                <a:ea typeface="HY바다M"/>
              </a:rPr>
              <a:t>④ </a:t>
            </a:r>
            <a:r>
              <a:rPr lang="ko-KR" altLang="en-US" sz="1600" dirty="0" smtClean="0">
                <a:solidFill>
                  <a:schemeClr val="tx1"/>
                </a:solidFill>
              </a:rPr>
              <a:t>자격증 미소지자나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</a:p>
          <a:p>
            <a:r>
              <a:rPr lang="ko-KR" altLang="en-US" sz="1600" dirty="0" smtClean="0">
                <a:solidFill>
                  <a:schemeClr val="tx1"/>
                </a:solidFill>
              </a:rPr>
              <a:t>  프로출신으로 프로심의    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절차없이</a:t>
            </a:r>
            <a:r>
              <a:rPr lang="ko-KR" altLang="en-US" sz="1600" dirty="0" smtClean="0">
                <a:solidFill>
                  <a:schemeClr val="tx1"/>
                </a:solidFill>
              </a:rPr>
              <a:t> 등록할 경우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 등록이 거부됨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860032" y="3501008"/>
            <a:ext cx="936104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5148064" y="2132856"/>
            <a:ext cx="648072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5076056" y="4797152"/>
            <a:ext cx="720080" cy="216024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4788024" y="18448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HY바다M"/>
                <a:ea typeface="HY바다M"/>
              </a:rPr>
              <a:t>①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4644008" y="3068960"/>
            <a:ext cx="497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②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4788024" y="45091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ko-KR" dirty="0" smtClean="0">
                <a:solidFill>
                  <a:srgbClr val="FF0000"/>
                </a:solidFill>
                <a:latin typeface="+mn-ea"/>
              </a:rPr>
              <a:t>③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849694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Step05.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신청내용 확인 및 등록신청서 출력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전산등록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4" name="그림 13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4542676" cy="4824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</p:pic>
      <p:sp>
        <p:nvSpPr>
          <p:cNvPr id="11" name="직사각형 10"/>
          <p:cNvSpPr/>
          <p:nvPr/>
        </p:nvSpPr>
        <p:spPr>
          <a:xfrm>
            <a:off x="5364088" y="1340768"/>
            <a:ext cx="3024336" cy="489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endParaRPr lang="en-US" altLang="ko-KR" sz="2000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지도자</a:t>
            </a:r>
            <a:r>
              <a:rPr lang="en-US" altLang="ko-KR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</a:rPr>
              <a:t>및</a:t>
            </a:r>
            <a:r>
              <a:rPr lang="en-US" altLang="ko-KR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</a:rPr>
              <a:t>선수 별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등록 신청 완료 후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지도자가 등록신청서 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</a:rPr>
              <a:t>출력</a:t>
            </a:r>
            <a:endParaRPr lang="en-US" altLang="ko-KR" sz="2000" dirty="0" smtClean="0">
              <a:solidFill>
                <a:srgbClr val="FF0000"/>
              </a:solidFill>
            </a:endParaRPr>
          </a:p>
          <a:p>
            <a:pPr algn="ctr"/>
            <a:endParaRPr lang="en-US" altLang="ko-KR" sz="2000" dirty="0" smtClean="0">
              <a:solidFill>
                <a:srgbClr val="FF0000"/>
              </a:solidFill>
            </a:endParaRPr>
          </a:p>
          <a:p>
            <a:pPr algn="ctr"/>
            <a:endParaRPr lang="en-US" altLang="ko-KR" sz="2000" dirty="0" smtClean="0">
              <a:solidFill>
                <a:srgbClr val="FF0000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627784" y="6021288"/>
            <a:ext cx="936104" cy="144016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-396552" y="692696"/>
            <a:ext cx="435543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서면등록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51520" y="1340768"/>
            <a:ext cx="8712968" cy="4680520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solidFill>
                  <a:schemeClr val="tx1"/>
                </a:solidFill>
                <a:ea typeface="HY바다M"/>
              </a:rPr>
              <a:t>▶ </a:t>
            </a:r>
            <a:r>
              <a:rPr lang="ko-KR" altLang="en-US" sz="2000" b="1" u="sng" dirty="0" smtClean="0">
                <a:solidFill>
                  <a:schemeClr val="tx1"/>
                </a:solidFill>
              </a:rPr>
              <a:t>전산등록 완료 후 서면 등록 절차</a:t>
            </a:r>
            <a:endParaRPr lang="en-US" altLang="ko-KR" sz="2000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① 선수등록시스템에서 지도자 및 선수 </a:t>
            </a:r>
            <a:r>
              <a:rPr lang="ko-KR" altLang="en-US" b="1" u="sng" dirty="0" smtClean="0">
                <a:solidFill>
                  <a:schemeClr val="tx1"/>
                </a:solidFill>
                <a:latin typeface="+mn-ea"/>
              </a:rPr>
              <a:t>전산등록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 신청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[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개인별 신청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]</a:t>
            </a: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②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지도자 및 선수 전산등록 완료 후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전체 인원이 포함된 등록신청서 출력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바다M"/>
                <a:ea typeface="HY바다M"/>
              </a:rPr>
              <a:t>※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전체 등록신청서는 지도자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감독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코치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야구부장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만 출력가능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ko-KR" dirty="0" smtClean="0">
                <a:solidFill>
                  <a:schemeClr val="tx1"/>
                </a:solidFill>
                <a:latin typeface="+mn-ea"/>
              </a:rPr>
              <a:t>③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+mn-ea"/>
              </a:rPr>
              <a:t>서면등록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을 위해 팀 단위로 </a:t>
            </a:r>
            <a:r>
              <a:rPr lang="ko-KR" altLang="en-US" u="sng" dirty="0" smtClean="0">
                <a:solidFill>
                  <a:schemeClr val="tx1"/>
                </a:solidFill>
                <a:latin typeface="+mn-ea"/>
              </a:rPr>
              <a:t>등록신청서</a:t>
            </a:r>
            <a:r>
              <a:rPr lang="en-US" altLang="ko-KR" u="sng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u="sng" dirty="0" smtClean="0">
                <a:solidFill>
                  <a:schemeClr val="tx1"/>
                </a:solidFill>
                <a:latin typeface="+mn-ea"/>
              </a:rPr>
              <a:t>사진첨부서</a:t>
            </a:r>
            <a:r>
              <a:rPr lang="en-US" altLang="ko-KR" u="sng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u="sng" dirty="0" smtClean="0">
                <a:solidFill>
                  <a:schemeClr val="tx1"/>
                </a:solidFill>
                <a:latin typeface="+mn-ea"/>
              </a:rPr>
              <a:t>상해보험 가입 증명서      </a:t>
            </a:r>
            <a:endParaRPr lang="en-US" altLang="ko-KR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en-US" altLang="ko-KR" u="sng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u="sng" dirty="0" smtClean="0">
                <a:solidFill>
                  <a:schemeClr val="tx1"/>
                </a:solidFill>
                <a:latin typeface="+mn-ea"/>
              </a:rPr>
              <a:t>또는</a:t>
            </a:r>
            <a:r>
              <a:rPr lang="en-US" altLang="ko-KR" u="sng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u="sng" dirty="0" smtClean="0">
                <a:solidFill>
                  <a:schemeClr val="tx1"/>
                </a:solidFill>
                <a:latin typeface="+mn-ea"/>
              </a:rPr>
              <a:t>안전공제 가입서</a:t>
            </a:r>
            <a:r>
              <a:rPr lang="en-US" altLang="ko-KR" u="sng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u="sng" dirty="0" smtClean="0">
                <a:solidFill>
                  <a:schemeClr val="tx1"/>
                </a:solidFill>
                <a:latin typeface="+mn-ea"/>
              </a:rPr>
              <a:t>등록 변경자 명단</a:t>
            </a:r>
            <a:r>
              <a:rPr lang="en-US" altLang="ko-KR" u="sng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u="sng" dirty="0" smtClean="0">
                <a:solidFill>
                  <a:schemeClr val="tx1"/>
                </a:solidFill>
                <a:latin typeface="+mn-ea"/>
              </a:rPr>
              <a:t>이적동의서 및 생활기록부 첫 페이지</a:t>
            </a:r>
            <a:endParaRPr lang="en-US" altLang="ko-KR" u="sng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en-US" altLang="ko-KR" u="sng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u="sng" dirty="0" smtClean="0">
                <a:solidFill>
                  <a:schemeClr val="tx1"/>
                </a:solidFill>
                <a:latin typeface="+mn-ea"/>
              </a:rPr>
              <a:t>학적 사항 기재부분</a:t>
            </a:r>
            <a:r>
              <a:rPr lang="en-US" altLang="ko-KR" u="sng" dirty="0" smtClean="0">
                <a:solidFill>
                  <a:schemeClr val="tx1"/>
                </a:solidFill>
                <a:latin typeface="+mn-ea"/>
              </a:rPr>
              <a:t>), </a:t>
            </a:r>
            <a:r>
              <a:rPr lang="ko-KR" altLang="en-US" u="sng" dirty="0" smtClean="0">
                <a:solidFill>
                  <a:schemeClr val="tx1"/>
                </a:solidFill>
                <a:latin typeface="+mn-ea"/>
              </a:rPr>
              <a:t>지도자 자격증</a:t>
            </a:r>
            <a:r>
              <a:rPr lang="en-US" altLang="ko-KR" u="sng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u="sng" dirty="0" smtClean="0">
                <a:solidFill>
                  <a:schemeClr val="tx1"/>
                </a:solidFill>
                <a:latin typeface="+mn-ea"/>
              </a:rPr>
              <a:t>지도자 등록 결격사유 확인서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사본 첨부 후 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시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·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도 협회와 시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·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도 체육회를 경유하여 대한야구소프트볼협회에 제출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820472" y="6309320"/>
            <a:ext cx="32352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서면등록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임원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-89710" y="714356"/>
            <a:ext cx="502175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서면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-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제출서류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11560" y="1196752"/>
            <a:ext cx="8064896" cy="532859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① 등록신청서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학교장 직인 포함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부</a:t>
            </a:r>
            <a:endParaRPr lang="en-US" altLang="ko-KR" sz="1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② 사진 첨부서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규격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-A4,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유니폼을 착용하고 탈모한 개인 </a:t>
            </a:r>
            <a:r>
              <a:rPr lang="ko-KR" altLang="en-US" sz="15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증명사진</a:t>
            </a:r>
            <a:r>
              <a:rPr lang="ko-KR" altLang="en-US" sz="15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부착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</a:t>
            </a:r>
          </a:p>
          <a:p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5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컬러프린트로 출력한 인쇄물은 접수 불가</a:t>
            </a:r>
            <a:r>
              <a:rPr lang="en-US" altLang="ko-KR" sz="15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고화질 인화지 출력은 가능</a:t>
            </a:r>
            <a:r>
              <a:rPr lang="en-US" altLang="ko-KR" sz="1500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500" dirty="0" smtClean="0">
                <a:solidFill>
                  <a:schemeClr val="tx1"/>
                </a:solidFill>
                <a:latin typeface="HY바다M"/>
                <a:ea typeface="HY바다M"/>
              </a:rPr>
              <a:t>※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고교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대학선수 증명 사진의 경우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협회 홈페이지 공개 및 프로구단에 제공됩니다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1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③ 생활기록부 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부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학적사항이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기재된 맨 앞장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sz="1500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④ </a:t>
            </a:r>
            <a:r>
              <a:rPr lang="ko-KR" altLang="en-US" sz="15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등록변경자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명단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전년도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(2017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 등록에서 변경사항이 있는 선수 전원표기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           </a:t>
            </a:r>
          </a:p>
          <a:p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   =&gt;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추가 등록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전입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유급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자퇴 등</a:t>
            </a:r>
            <a:endParaRPr lang="en-US" altLang="ko-KR" sz="1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사진첨부서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등록변경자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명단 양식은 협회 홈페이지</a:t>
            </a:r>
            <a:endParaRPr lang="en-US" altLang="ko-KR" sz="1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(http://www.korea-baseball.com)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공지사항에서 다운로드 후 작성</a:t>
            </a:r>
            <a:endParaRPr lang="en-US" altLang="ko-KR" sz="1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⑤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 자격증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 등록 결격사유확인서 각 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부</a:t>
            </a:r>
            <a:endParaRPr lang="en-US" altLang="ko-KR" sz="1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⑥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상해보험 가입 증명서 또는 안전공제 가입서 제출</a:t>
            </a:r>
            <a:endParaRPr lang="en-US" altLang="ko-KR" sz="15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500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r>
              <a:rPr lang="en-US" altLang="ko-KR" sz="1500" dirty="0" smtClean="0">
                <a:solidFill>
                  <a:schemeClr val="tx1"/>
                </a:solidFill>
                <a:latin typeface="HY바다M"/>
                <a:ea typeface="HY바다M"/>
              </a:rPr>
              <a:t>⑦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팀 단체사진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팀 마크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(JPG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파일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팀 소개서 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E-Mail 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제출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(baseball@sports.or.kr)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바다M"/>
                <a:ea typeface="HY바다M"/>
              </a:rPr>
              <a:t>※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5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팀마크는</a:t>
            </a:r>
            <a:r>
              <a:rPr lang="ko-KR" altLang="en-US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변경이 있는 경우에만 첨부해주시면 됩니다</a:t>
            </a:r>
            <a:r>
              <a:rPr lang="en-US" altLang="ko-KR" sz="15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sz="1500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⑧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트레이너 등록 시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건강운동관리사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물리치료사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운동사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500" dirty="0" smtClean="0">
                <a:solidFill>
                  <a:schemeClr val="tx1"/>
                </a:solidFill>
                <a:latin typeface="+mn-ea"/>
              </a:rPr>
              <a:t>선수트레이너 자격증 제출</a:t>
            </a:r>
            <a:r>
              <a:rPr lang="en-US" altLang="ko-KR" sz="1500" dirty="0" smtClean="0">
                <a:solidFill>
                  <a:schemeClr val="tx1"/>
                </a:solidFill>
                <a:latin typeface="+mn-ea"/>
              </a:rPr>
              <a:t>   </a:t>
            </a:r>
          </a:p>
          <a:p>
            <a:endParaRPr lang="en-US" altLang="ko-KR" sz="15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164288" y="116632"/>
            <a:ext cx="197971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서면등록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179512" y="1484784"/>
            <a:ext cx="8784976" cy="3960440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▶ </a:t>
            </a:r>
            <a:r>
              <a:rPr lang="ko-KR" altLang="en-US" b="1" u="sng" dirty="0" smtClean="0">
                <a:solidFill>
                  <a:schemeClr val="tx1"/>
                </a:solidFill>
              </a:rPr>
              <a:t>서면등록 서류 작성 요령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① 등록신청서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전산등록시스템에서 지도자 및 선수의 전산 등록이 개인별로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완료되었음을 확인 후 일괄 출력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와 사진 첨부서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대한야구소프트볼협회 양식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시</a:t>
            </a:r>
            <a:r>
              <a:rPr lang="en-US" altLang="ko-KR" dirty="0" smtClean="0">
                <a:solidFill>
                  <a:schemeClr val="tx1"/>
                </a:solidFill>
                <a:latin typeface="HY바다M"/>
                <a:ea typeface="HY바다M"/>
              </a:rPr>
              <a:t>·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도 협회와 시</a:t>
            </a:r>
            <a:r>
              <a:rPr lang="en-US" altLang="ko-KR" dirty="0" smtClean="0">
                <a:solidFill>
                  <a:schemeClr val="tx1"/>
                </a:solidFill>
                <a:latin typeface="HY바다M"/>
                <a:ea typeface="HY바다M"/>
              </a:rPr>
              <a:t>·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도 체육회를 경유하여 본 협회에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부 제출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② 전체 선수는 생활기록부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첫 페이지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사본 제출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이적 선수는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등록변경자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명단에 전 소속 팀을 필히 기입하고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등록팀에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전입 온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날짜가 기재된 생활기록부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첫 페이지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제출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이적 선수는 전 소속 단체장의 직인이 날인된 이적동의서 제출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③ 이적동의서 미제출시 조건부 승인 처리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등록은 가능하나 대회 출전이 제한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dirty="0" smtClean="0"/>
          </a:p>
        </p:txBody>
      </p:sp>
      <p:sp>
        <p:nvSpPr>
          <p:cNvPr id="12" name="직사각형 11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42844" y="714356"/>
            <a:ext cx="44291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04.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서면등록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서면등록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-324544" y="692696"/>
            <a:ext cx="278950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05.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기타사항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11560" y="1340768"/>
            <a:ext cx="8064896" cy="5040560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HY바다M"/>
                <a:ea typeface="HY바다M"/>
              </a:rPr>
              <a:t>▶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 및 선수등록 문의처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초</a:t>
            </a:r>
            <a:r>
              <a:rPr lang="en-US" altLang="ko-KR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중</a:t>
            </a:r>
            <a:r>
              <a:rPr lang="en-US" altLang="ko-KR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고등부</a:t>
            </a:r>
            <a:r>
              <a:rPr lang="ko-KR" altLang="en-US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소속</a:t>
            </a:r>
            <a:r>
              <a:rPr lang="ko-KR" altLang="en-US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 및 선수일 경우</a:t>
            </a:r>
            <a:endParaRPr lang="en-US" altLang="ko-KR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대한야구소프트볼협회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☎</a:t>
            </a:r>
            <a:r>
              <a:rPr lang="en-US" altLang="ko-KR" dirty="0" smtClean="0">
                <a:solidFill>
                  <a:schemeClr val="tx1"/>
                </a:solidFill>
                <a:ea typeface="HY바다M"/>
              </a:rPr>
              <a:t>02-572-8411 Fax) 02-572-7041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u="sng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대학부</a:t>
            </a:r>
            <a:r>
              <a:rPr lang="ko-KR" altLang="en-US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소속 지도자 및 선수일 경우</a:t>
            </a:r>
            <a:endParaRPr lang="en-US" altLang="ko-KR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한국대학야구연맹 </a:t>
            </a: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☎ </a:t>
            </a:r>
            <a:r>
              <a:rPr lang="en-US" altLang="ko-KR" dirty="0" smtClean="0">
                <a:solidFill>
                  <a:schemeClr val="tx1"/>
                </a:solidFill>
                <a:ea typeface="HY바다M"/>
              </a:rPr>
              <a:t>02-2299-1491</a:t>
            </a:r>
            <a:r>
              <a:rPr lang="ko-KR" altLang="en-US" dirty="0" smtClean="0">
                <a:solidFill>
                  <a:schemeClr val="tx1"/>
                </a:solidFill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ea typeface="맑은 고딕" pitchFamily="50" charset="-127"/>
              </a:rPr>
              <a:t>Fax) 02-2299-1493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u="sng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리틀</a:t>
            </a:r>
            <a:r>
              <a:rPr lang="ko-KR" altLang="en-US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및 주니어 야구단</a:t>
            </a:r>
            <a:r>
              <a:rPr lang="ko-KR" altLang="en-US" u="sng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소속 지도자 및 선수일 경우</a:t>
            </a:r>
            <a:endParaRPr lang="en-US" altLang="ko-KR" u="sng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한국리틀야구연맹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☎ </a:t>
            </a:r>
            <a:r>
              <a:rPr lang="en-US" altLang="ko-KR" dirty="0" smtClean="0">
                <a:solidFill>
                  <a:schemeClr val="tx1"/>
                </a:solidFill>
                <a:ea typeface="HY바다M"/>
              </a:rPr>
              <a:t>031-358-8830</a:t>
            </a:r>
            <a:r>
              <a:rPr lang="ko-KR" altLang="en-US" dirty="0" smtClean="0">
                <a:solidFill>
                  <a:schemeClr val="tx1"/>
                </a:solidFill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ea typeface="맑은 고딕" pitchFamily="50" charset="-127"/>
              </a:rPr>
              <a:t>Fax) 031-358-8824</a:t>
            </a:r>
          </a:p>
          <a:p>
            <a:endParaRPr lang="en-US" altLang="ko-KR" dirty="0" smtClean="0">
              <a:solidFill>
                <a:schemeClr val="tx1"/>
              </a:solidFill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ea typeface="맑은 고딕" pitchFamily="50" charset="-127"/>
              </a:rPr>
              <a:t> </a:t>
            </a:r>
            <a:r>
              <a:rPr lang="ko-KR" altLang="en-US" b="1" dirty="0" smtClean="0">
                <a:solidFill>
                  <a:schemeClr val="tx1"/>
                </a:solidFill>
                <a:latin typeface="HY바다M"/>
                <a:ea typeface="HY바다M"/>
              </a:rPr>
              <a:t>▶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아이핀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발급 관련 문의처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-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공공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I-PIN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센터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☎ </a:t>
            </a:r>
            <a:r>
              <a:rPr lang="en-US" altLang="ko-KR" dirty="0" smtClean="0">
                <a:solidFill>
                  <a:schemeClr val="tx1"/>
                </a:solidFill>
                <a:ea typeface="HY바다M"/>
              </a:rPr>
              <a:t>02-818-3050 </a:t>
            </a: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-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나이스평가정보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☎ </a:t>
            </a:r>
            <a:r>
              <a:rPr lang="en-US" altLang="ko-KR" dirty="0" smtClean="0">
                <a:solidFill>
                  <a:schemeClr val="tx1"/>
                </a:solidFill>
                <a:ea typeface="HY바다M"/>
              </a:rPr>
              <a:t>02-2122-4000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서울신용평가정보 </a:t>
            </a: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☎ </a:t>
            </a:r>
            <a:r>
              <a:rPr lang="en-US" altLang="ko-KR" dirty="0" smtClean="0">
                <a:solidFill>
                  <a:schemeClr val="tx1"/>
                </a:solidFill>
                <a:ea typeface="HY바다M"/>
              </a:rPr>
              <a:t>1577-1006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-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코리아크레딧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뷰로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☎ </a:t>
            </a:r>
            <a:r>
              <a:rPr lang="en-US" altLang="ko-KR" dirty="0" smtClean="0">
                <a:solidFill>
                  <a:schemeClr val="tx1"/>
                </a:solidFill>
                <a:ea typeface="HY바다M"/>
              </a:rPr>
              <a:t>02-708-1000</a:t>
            </a:r>
            <a:r>
              <a:rPr lang="en-US" altLang="ko-KR" b="1" dirty="0" smtClean="0">
                <a:solidFill>
                  <a:schemeClr val="tx1"/>
                </a:solidFill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ea typeface="맑은 고딕" pitchFamily="50" charset="-127"/>
            </a:endParaRPr>
          </a:p>
          <a:p>
            <a:endParaRPr lang="en-US" altLang="ko-KR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452320" y="116632"/>
            <a:ext cx="2555776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기타사항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-324544" y="692696"/>
            <a:ext cx="278950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06. FAQ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11560" y="1340768"/>
            <a:ext cx="8208912" cy="5040560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Q1.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타 시도에 있는 학교로 진학 또는 전학하였습니다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전산등록에서 이적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동의서를 첨부하라고 하는데 다음 단계로 어떻게 넘어가나요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A1.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이적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사유란에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진학 또는 전학으로 표기해주시고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이적동의서 첨부는 </a:t>
            </a:r>
            <a:endParaRPr lang="en-US" altLang="ko-KR" u="sng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임의 문서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첨부하여 다음단계로 넘어가시면 됩니다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Q2.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등록신청서는 어디서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뽑을수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있나요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A2.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당해년도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등록을 신청한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해당팀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지도자가 지도자 등록 신청서 출력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페이지에서 출력이 가능합니다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Q3.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본인 이력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[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확인중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이라고 뜨고 더 이상 진행이 안돼요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A3.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대한야구소프트볼협회에서 요청 사항을 확인 및 승인 해줘야 하므로 승인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확인 후 등록을 진행해 주시기 바랍니다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Q4.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본인이력 찾기를 하는 데 예전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이메일과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휴대폰 모두 기억 나지 않아요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A4.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회원종목단체로 확인 요청을 보내고 승인을 받고 나면 본인이력으로 사용    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하실 수 있습니다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452320" y="116632"/>
            <a:ext cx="2555776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기타사항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381" b="98810" l="4545" r="961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8840"/>
            <a:ext cx="258875" cy="28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-324544" y="692696"/>
            <a:ext cx="278950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06. FAQ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11560" y="1340768"/>
            <a:ext cx="8064896" cy="5040560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Q5.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신청서 출력이 안돼요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A5.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HY바다M"/>
                <a:ea typeface="HY바다M"/>
              </a:rPr>
              <a:t>①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설치 파일이 설치되지 않은 경우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고객센터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다운로드센터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&gt;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증명서출력프로그램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&amp;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증명서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위변조마크출력프로그램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종을 설치 후 진행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HY바다M"/>
                <a:ea typeface="HY바다M"/>
              </a:rPr>
              <a:t>②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설치 후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Active-X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허용하지 않은 경우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알림창에서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허용안함을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선택하였거나 이전설치 시 이미 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허용안함을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선택하여 생긴 오류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A. [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도구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]&gt;[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추가기능관리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]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에서 아래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 내용을 각각 선택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1) Report Designer 5.0u Control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2) Report Designer Vista Support MODULE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3) Version </a:t>
            </a:r>
            <a:r>
              <a:rPr lang="en-US" altLang="ko-KR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ManagerRD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Control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B.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각각 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‘</a:t>
            </a:r>
            <a:r>
              <a:rPr lang="ko-KR" altLang="en-US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모든사이트에서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허용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을 해줍니다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위 작업을 모두 진행해주시면 사용 가능합니다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11" name="직사각형 10"/>
          <p:cNvSpPr/>
          <p:nvPr/>
        </p:nvSpPr>
        <p:spPr>
          <a:xfrm>
            <a:off x="8748464" y="6309320"/>
            <a:ext cx="3955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tx1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7452320" y="116632"/>
            <a:ext cx="2555776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기타사항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-71470" y="71435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01.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등록기간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39552" y="1700808"/>
            <a:ext cx="7992888" cy="388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pPr>
              <a:lnSpc>
                <a:spcPct val="200000"/>
              </a:lnSpc>
            </a:pP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▶ 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대학부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3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수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까지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▶ 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고등부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–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7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수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까지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▶ 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중학부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3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16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금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까지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dirty="0" smtClean="0">
                <a:solidFill>
                  <a:schemeClr val="tx1"/>
                </a:solidFill>
                <a:ea typeface="HY바다M"/>
              </a:rPr>
              <a:t>▶ </a:t>
            </a:r>
            <a:r>
              <a:rPr lang="ko-KR" altLang="en-US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초등부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- 3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16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금</a:t>
            </a:r>
            <a:r>
              <a:rPr lang="en-US" altLang="ko-KR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까지 </a:t>
            </a:r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b="1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700" b="1" dirty="0" smtClean="0">
                <a:solidFill>
                  <a:schemeClr val="tx1"/>
                </a:solidFill>
                <a:latin typeface="HY바다M"/>
                <a:ea typeface="HY바다M"/>
              </a:rPr>
              <a:t> ※</a:t>
            </a:r>
            <a:r>
              <a:rPr lang="ko-KR" altLang="en-US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신인선수와 </a:t>
            </a:r>
            <a:r>
              <a:rPr lang="ko-KR" altLang="en-US" sz="17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신설팀</a:t>
            </a:r>
            <a:r>
              <a:rPr lang="en-US" altLang="ko-KR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리틀</a:t>
            </a:r>
            <a:r>
              <a:rPr lang="en-US" altLang="ko-KR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초등</a:t>
            </a:r>
            <a:r>
              <a:rPr lang="en-US" altLang="ko-KR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대학 선수는 </a:t>
            </a:r>
            <a:r>
              <a:rPr lang="ko-KR" altLang="en-US" sz="17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수시</a:t>
            </a:r>
            <a:r>
              <a:rPr lang="ko-KR" altLang="en-US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 추가 등록</a:t>
            </a:r>
            <a:r>
              <a:rPr lang="ko-KR" altLang="en-US" sz="1700" b="1" spc="-4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할 수 있으며</a:t>
            </a:r>
            <a:r>
              <a:rPr lang="en-US" altLang="ko-KR" sz="1700" b="1" spc="-4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              </a:t>
            </a:r>
          </a:p>
          <a:p>
            <a:pPr>
              <a:lnSpc>
                <a:spcPct val="150000"/>
              </a:lnSpc>
            </a:pPr>
            <a:r>
              <a:rPr lang="en-US" altLang="ko-KR" sz="1700" b="1" spc="-4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ko-KR" altLang="en-US" sz="1700" b="1" spc="-4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중학</a:t>
            </a:r>
            <a:r>
              <a:rPr lang="en-US" altLang="ko-KR" sz="1700" b="1" spc="-40" dirty="0" smtClean="0">
                <a:solidFill>
                  <a:schemeClr val="tx1"/>
                </a:solidFill>
                <a:latin typeface="HY바다M"/>
                <a:ea typeface="HY바다M"/>
              </a:rPr>
              <a:t>·</a:t>
            </a:r>
            <a:r>
              <a:rPr lang="ko-KR" altLang="en-US" sz="1700" b="1" spc="-4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고교의 추가등록기간은 </a:t>
            </a:r>
            <a:r>
              <a:rPr lang="en-US" altLang="ko-KR" sz="1700" b="1" spc="-4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9</a:t>
            </a:r>
            <a:r>
              <a:rPr lang="ko-KR" altLang="en-US" sz="1700" b="1" spc="-4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700" b="1" spc="-4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700" b="1" spc="-4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일부터 </a:t>
            </a:r>
            <a:r>
              <a:rPr lang="en-US" altLang="ko-KR" sz="1700" b="1" spc="-4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9</a:t>
            </a:r>
            <a:r>
              <a:rPr lang="ko-KR" altLang="en-US" sz="1700" b="1" spc="-4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en-US" altLang="ko-KR" sz="1700" b="1" spc="-4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15</a:t>
            </a:r>
            <a:r>
              <a:rPr lang="ko-KR" altLang="en-US" sz="1700" b="1" spc="-4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일</a:t>
            </a:r>
            <a:r>
              <a:rPr lang="ko-KR" altLang="en-US" sz="1700" b="1" spc="-4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까지로 한다</a:t>
            </a:r>
            <a:r>
              <a:rPr lang="en-US" altLang="ko-KR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ko-KR" altLang="en-US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539552" y="1700808"/>
            <a:ext cx="7992888" cy="4248472"/>
          </a:xfrm>
          <a:prstGeom prst="round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등록기간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-71470" y="710936"/>
            <a:ext cx="298728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02.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등록자격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0" y="1340768"/>
            <a:ext cx="9144000" cy="5184576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협회 지도자 및 선수 등록규정에 결격사유가 없는 지도자</a:t>
            </a:r>
            <a:endParaRPr lang="en-US" altLang="ko-KR" sz="1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“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동호인등록 규정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참고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협회 홈페이지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야구정보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규정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규칙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sz="8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지도자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감독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코치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야구부장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트레이너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등록</a:t>
            </a:r>
            <a:endParaRPr lang="en-US" altLang="ko-KR" sz="1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700" dirty="0" smtClean="0">
                <a:solidFill>
                  <a:schemeClr val="tx1"/>
                </a:solidFill>
                <a:latin typeface="HY바다M"/>
                <a:ea typeface="HY바다M"/>
              </a:rPr>
              <a:t>※ </a:t>
            </a:r>
            <a:r>
              <a:rPr lang="ko-KR" altLang="en-US" sz="17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팀별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등록 가능 코치 수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: </a:t>
            </a:r>
            <a:r>
              <a:rPr lang="ko-KR" altLang="en-US" sz="17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대학ㆍ고등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3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endParaRPr lang="en-US" altLang="ko-KR" sz="1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              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중학 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2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endParaRPr lang="en-US" altLang="ko-KR" sz="1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               </a:t>
            </a:r>
            <a:r>
              <a:rPr lang="ko-KR" altLang="en-US" sz="17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초등ㆍ리틀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–  1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명</a:t>
            </a:r>
            <a:endParaRPr lang="en-US" altLang="ko-KR" sz="1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8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 야구부장은</a:t>
            </a:r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당해 교육청에 등록된 자로서 교사자격증 소지자만 가능   </a:t>
            </a:r>
            <a:endParaRPr lang="en-US" altLang="ko-KR" sz="1700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sz="8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감독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코치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 시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7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전문스포츠지도사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자격증 또는 베이스볼 아카데미 수료증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사본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),</a:t>
            </a: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 등록 결격사유 확인서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양식 별첨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서명 후 제출</a:t>
            </a:r>
            <a:endParaRPr lang="en-US" altLang="ko-KR" sz="1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8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프로출신 지도자가 신규 등록할 경우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b="1" u="sng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프로출신 아마지도자 등록심의 승인 필수</a:t>
            </a:r>
            <a:endParaRPr lang="en-US" altLang="ko-KR" sz="1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700" dirty="0" smtClean="0">
                <a:solidFill>
                  <a:schemeClr val="tx1"/>
                </a:solidFill>
                <a:latin typeface="HY바다M"/>
                <a:ea typeface="HY바다M"/>
              </a:rPr>
              <a:t>⇒ 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협회 홈페이지 </a:t>
            </a:r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공지사항 </a:t>
            </a:r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프로출신 아마지도자 등록 승인 심사안내 참조</a:t>
            </a:r>
            <a:endParaRPr lang="en-US" altLang="ko-KR" sz="1700" dirty="0" smtClean="0">
              <a:solidFill>
                <a:schemeClr val="tx1"/>
              </a:solidFill>
              <a:latin typeface="+mn-ea"/>
            </a:endParaRPr>
          </a:p>
          <a:p>
            <a:endParaRPr lang="en-US" altLang="ko-KR" sz="1700" dirty="0" smtClean="0">
              <a:solidFill>
                <a:schemeClr val="tx1"/>
              </a:solidFill>
              <a:latin typeface="+mn-ea"/>
            </a:endParaRPr>
          </a:p>
          <a:p>
            <a:pPr>
              <a:buFontTx/>
              <a:buChar char="-"/>
            </a:pP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 트레이너 등록 시</a:t>
            </a:r>
            <a:endParaRPr lang="en-US" altLang="ko-KR" sz="17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&gt; 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건강운동관리사</a:t>
            </a:r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물리치료사</a:t>
            </a:r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운동사</a:t>
            </a:r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선수트레이너</a:t>
            </a:r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대한 또는 한국선수트레이너협회</a:t>
            </a:r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) 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제출</a:t>
            </a:r>
            <a:endParaRPr lang="en-US" altLang="ko-KR" sz="17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&gt; 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자격 취득을 위해 </a:t>
            </a:r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‘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응급 처치 또는 심폐소생술</a:t>
            </a:r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’ 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교육을 수료하고 갱신 기한이 만료되지         </a:t>
            </a:r>
            <a:endParaRPr lang="en-US" altLang="ko-KR" sz="1700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   않은 자</a:t>
            </a:r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등록자격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-71470" y="710936"/>
            <a:ext cx="298728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02.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등록자격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23528" y="1340768"/>
            <a:ext cx="8496944" cy="4464496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협회 지도자 및 선수 등록규정에 결격사유가 없는 선수</a:t>
            </a:r>
            <a:endParaRPr lang="en-US" altLang="ko-KR" sz="1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“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동호인등록 규정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참고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협회 홈페이지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야구정보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규정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·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규칙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endParaRPr lang="en-US" altLang="ko-KR" sz="1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buFontTx/>
              <a:buChar char="-"/>
            </a:pP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 구분</a:t>
            </a:r>
            <a:r>
              <a:rPr lang="en-US" altLang="ko-KR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연령 기준은 출생연도를 기준</a:t>
            </a:r>
            <a:r>
              <a:rPr lang="en-US" altLang="ko-KR" sz="17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1. </a:t>
            </a:r>
            <a:r>
              <a:rPr lang="ko-KR" altLang="en-US" sz="17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초등부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(13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세 이하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2. </a:t>
            </a:r>
            <a:r>
              <a:rPr lang="ko-KR" altLang="en-US" sz="17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중학부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(16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세 이하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3. 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고등부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(19</a:t>
            </a:r>
            <a:r>
              <a:rPr lang="ko-KR" altLang="en-US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세 이하</a:t>
            </a:r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4. </a:t>
            </a:r>
            <a:r>
              <a:rPr lang="ko-KR" altLang="en-US" sz="17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대학부</a:t>
            </a:r>
            <a:endParaRPr lang="en-US" altLang="ko-KR" sz="1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5. </a:t>
            </a:r>
            <a:r>
              <a:rPr lang="ko-KR" altLang="en-US" sz="17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리틀부</a:t>
            </a:r>
            <a:endParaRPr lang="en-US" altLang="ko-KR" sz="1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7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※ 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중요</a:t>
            </a:r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!!</a:t>
            </a:r>
          </a:p>
          <a:p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en-US" altLang="ko-KR" sz="1700" b="1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700" b="1" dirty="0" smtClean="0">
                <a:solidFill>
                  <a:schemeClr val="tx1"/>
                </a:solidFill>
                <a:latin typeface="+mn-ea"/>
              </a:rPr>
              <a:t> 지도자</a:t>
            </a:r>
            <a:r>
              <a:rPr lang="en-US" altLang="ko-KR" sz="1700" b="1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700" b="1" dirty="0" smtClean="0">
                <a:solidFill>
                  <a:schemeClr val="tx1"/>
                </a:solidFill>
                <a:latin typeface="+mn-ea"/>
              </a:rPr>
              <a:t>선수</a:t>
            </a:r>
            <a:r>
              <a:rPr lang="en-US" altLang="ko-KR" sz="1700" b="1" dirty="0" smtClean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1700" b="1" dirty="0" smtClean="0">
                <a:solidFill>
                  <a:schemeClr val="tx1"/>
                </a:solidFill>
                <a:latin typeface="+mn-ea"/>
              </a:rPr>
              <a:t>동호인 등록 규정 제</a:t>
            </a:r>
            <a:r>
              <a:rPr lang="en-US" altLang="ko-KR" sz="1700" b="1" dirty="0" smtClean="0">
                <a:solidFill>
                  <a:schemeClr val="tx1"/>
                </a:solidFill>
                <a:latin typeface="+mn-ea"/>
              </a:rPr>
              <a:t>20</a:t>
            </a:r>
            <a:r>
              <a:rPr lang="ko-KR" altLang="en-US" sz="1700" b="1" dirty="0" smtClean="0">
                <a:solidFill>
                  <a:schemeClr val="tx1"/>
                </a:solidFill>
                <a:latin typeface="+mn-ea"/>
              </a:rPr>
              <a:t>조 </a:t>
            </a:r>
            <a:r>
              <a:rPr lang="en-US" altLang="ko-KR" sz="1700" b="1" dirty="0" smtClean="0">
                <a:solidFill>
                  <a:schemeClr val="tx1"/>
                </a:solidFill>
                <a:latin typeface="+mn-ea"/>
              </a:rPr>
              <a:t>8</a:t>
            </a:r>
            <a:r>
              <a:rPr lang="ko-KR" altLang="en-US" sz="1700" b="1" dirty="0" smtClean="0">
                <a:solidFill>
                  <a:schemeClr val="tx1"/>
                </a:solidFill>
                <a:latin typeface="+mn-ea"/>
              </a:rPr>
              <a:t>항</a:t>
            </a:r>
            <a:endParaRPr lang="en-US" altLang="ko-KR" sz="1700" b="1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유급 및 재수 사실이 </a:t>
            </a:r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회 이상이거나</a:t>
            </a:r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유급 후 </a:t>
            </a:r>
            <a:r>
              <a:rPr lang="en-US" altLang="ko-KR" sz="1700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년이 경과 또는 재수학생이 학교를 </a:t>
            </a:r>
            <a:endParaRPr lang="en-US" altLang="ko-KR" sz="1700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  졸업한 후 </a:t>
            </a:r>
            <a:r>
              <a:rPr lang="ko-KR" altLang="en-US" sz="1700" dirty="0" err="1" smtClean="0">
                <a:solidFill>
                  <a:schemeClr val="tx1"/>
                </a:solidFill>
                <a:latin typeface="+mn-ea"/>
              </a:rPr>
              <a:t>익년도에</a:t>
            </a:r>
            <a:r>
              <a:rPr lang="ko-KR" altLang="en-US" sz="1700" dirty="0" smtClean="0">
                <a:solidFill>
                  <a:schemeClr val="tx1"/>
                </a:solidFill>
                <a:latin typeface="+mn-ea"/>
              </a:rPr>
              <a:t> 입학하지 아니한 자는 등록 불가</a:t>
            </a:r>
            <a:endParaRPr lang="en-US" altLang="ko-KR" sz="17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등록자격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-71470" y="710936"/>
            <a:ext cx="230425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23528" y="1268760"/>
            <a:ext cx="8712968" cy="4536504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등록절차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7" name="양쪽 모서리가 둥근 사각형 16"/>
          <p:cNvSpPr/>
          <p:nvPr/>
        </p:nvSpPr>
        <p:spPr>
          <a:xfrm>
            <a:off x="395536" y="2348880"/>
            <a:ext cx="1296144" cy="72008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지도자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선수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전산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)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입력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5536" y="3068960"/>
            <a:ext cx="1296144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시스템 상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본인 인증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spc="-150" dirty="0" smtClean="0">
                <a:solidFill>
                  <a:schemeClr val="tx1"/>
                </a:solidFill>
              </a:rPr>
              <a:t>본인 명의  </a:t>
            </a:r>
            <a:r>
              <a:rPr lang="ko-KR" altLang="en-US" sz="1200" spc="-150" dirty="0" err="1" smtClean="0">
                <a:solidFill>
                  <a:schemeClr val="tx1"/>
                </a:solidFill>
              </a:rPr>
              <a:t>핸드폰또는</a:t>
            </a:r>
            <a:r>
              <a:rPr lang="ko-KR" altLang="en-US" sz="1200" spc="-150" dirty="0" smtClean="0">
                <a:solidFill>
                  <a:schemeClr val="tx1"/>
                </a:solidFill>
              </a:rPr>
              <a:t> 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아이핀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*</a:t>
            </a:r>
            <a:r>
              <a:rPr lang="ko-KR" altLang="en-US" sz="1200" dirty="0" smtClean="0">
                <a:solidFill>
                  <a:schemeClr val="tx1"/>
                </a:solidFill>
              </a:rPr>
              <a:t>핸드폰 인증이 불가능할 경우</a:t>
            </a:r>
            <a:r>
              <a:rPr lang="en-US" altLang="ko-KR" sz="1200" dirty="0" smtClean="0">
                <a:solidFill>
                  <a:schemeClr val="tx1"/>
                </a:solidFill>
              </a:rPr>
              <a:t>,</a:t>
            </a:r>
          </a:p>
          <a:p>
            <a:pPr algn="r"/>
            <a:r>
              <a:rPr lang="ko-KR" altLang="en-US" sz="1200" b="1" spc="-150" dirty="0" err="1" smtClean="0">
                <a:solidFill>
                  <a:srgbClr val="FF0000"/>
                </a:solidFill>
              </a:rPr>
              <a:t>아이핀</a:t>
            </a:r>
            <a:r>
              <a:rPr lang="ko-KR" altLang="en-US" sz="1200" b="1" spc="-150" dirty="0" smtClean="0">
                <a:solidFill>
                  <a:srgbClr val="FF0000"/>
                </a:solidFill>
              </a:rPr>
              <a:t> 필수발급</a:t>
            </a:r>
            <a:r>
              <a:rPr lang="en-US" altLang="ko-KR" sz="1200" b="1" spc="-150" dirty="0" smtClean="0">
                <a:solidFill>
                  <a:srgbClr val="FF0000"/>
                </a:solidFill>
              </a:rPr>
              <a:t>!!</a:t>
            </a:r>
          </a:p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1835696" y="3068960"/>
            <a:ext cx="1296144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대한체육회가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제공하는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의무교육 이수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인권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도핑교육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275856" y="3068960"/>
            <a:ext cx="1296144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200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endParaRPr lang="en-US" altLang="ko-KR" sz="1200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endParaRPr lang="en-US" altLang="ko-KR" sz="1200" dirty="0" smtClean="0">
              <a:solidFill>
                <a:schemeClr val="tx1"/>
              </a:solidFill>
              <a:latin typeface="HY바다M"/>
              <a:ea typeface="HY바다M"/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  <a:latin typeface="HY바다M"/>
                <a:ea typeface="HY바다M"/>
              </a:rPr>
              <a:t>①</a:t>
            </a:r>
            <a:r>
              <a:rPr lang="ko-KR" altLang="en-US" sz="1200" dirty="0" smtClean="0">
                <a:solidFill>
                  <a:schemeClr val="tx1"/>
                </a:solidFill>
              </a:rPr>
              <a:t>등록신청완료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②팀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학교</a:t>
            </a:r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)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별 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r>
              <a:rPr lang="en-US" altLang="ko-KR" sz="1200" dirty="0" smtClean="0">
                <a:solidFill>
                  <a:schemeClr val="tx1"/>
                </a:solidFill>
                <a:latin typeface="+mn-ea"/>
              </a:rPr>
              <a:t>  </a:t>
            </a:r>
            <a:r>
              <a:rPr lang="ko-KR" altLang="en-US" sz="1200" dirty="0" smtClean="0">
                <a:solidFill>
                  <a:schemeClr val="tx1"/>
                </a:solidFill>
                <a:latin typeface="+mn-ea"/>
              </a:rPr>
              <a:t>등록서류 제출  </a:t>
            </a:r>
            <a:endParaRPr lang="en-US" altLang="ko-KR" sz="1200" dirty="0" smtClean="0">
              <a:solidFill>
                <a:schemeClr val="tx1"/>
              </a:solidFill>
              <a:latin typeface="+mn-ea"/>
            </a:endParaRPr>
          </a:p>
          <a:p>
            <a:pPr algn="ctr"/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1" name="양쪽 모서리가 둥근 사각형 40"/>
          <p:cNvSpPr/>
          <p:nvPr/>
        </p:nvSpPr>
        <p:spPr>
          <a:xfrm>
            <a:off x="4716016" y="2348880"/>
            <a:ext cx="1296144" cy="72008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pc="-150" dirty="0" smtClean="0">
                <a:solidFill>
                  <a:schemeClr val="tx1"/>
                </a:solidFill>
              </a:rPr>
              <a:t>시</a:t>
            </a:r>
            <a:r>
              <a:rPr lang="en-US" altLang="ko-KR" sz="1400" b="1" spc="-150" dirty="0" smtClean="0">
                <a:solidFill>
                  <a:schemeClr val="tx1"/>
                </a:solidFill>
              </a:rPr>
              <a:t>,</a:t>
            </a:r>
            <a:r>
              <a:rPr lang="ko-KR" altLang="en-US" sz="1400" b="1" spc="-150" dirty="0" smtClean="0">
                <a:solidFill>
                  <a:schemeClr val="tx1"/>
                </a:solidFill>
              </a:rPr>
              <a:t>도 협회</a:t>
            </a:r>
            <a:endParaRPr lang="en-US" altLang="ko-KR" sz="1400" b="1" spc="-15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400" b="1" spc="-150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1" spc="-150" dirty="0" smtClean="0">
                <a:solidFill>
                  <a:schemeClr val="tx1"/>
                </a:solidFill>
              </a:rPr>
              <a:t>서면</a:t>
            </a:r>
            <a:r>
              <a:rPr lang="en-US" altLang="ko-KR" sz="1400" b="1" spc="-150" dirty="0" smtClean="0">
                <a:solidFill>
                  <a:schemeClr val="tx1"/>
                </a:solidFill>
              </a:rPr>
              <a:t>)</a:t>
            </a:r>
            <a:endParaRPr lang="ko-KR" altLang="en-US" sz="1400" b="1" spc="-150" dirty="0">
              <a:solidFill>
                <a:schemeClr val="tx1"/>
              </a:solidFill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4716016" y="3068960"/>
            <a:ext cx="1296144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학교별 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등록 서류 접수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예비심사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3" name="양쪽 모서리가 둥근 사각형 42"/>
          <p:cNvSpPr/>
          <p:nvPr/>
        </p:nvSpPr>
        <p:spPr>
          <a:xfrm>
            <a:off x="6156176" y="2348880"/>
            <a:ext cx="1296144" cy="72008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시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도 체육회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서면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)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156176" y="3068960"/>
            <a:ext cx="1296144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1</a:t>
            </a:r>
            <a:r>
              <a:rPr lang="ko-KR" altLang="en-US" sz="1200" dirty="0" smtClean="0">
                <a:solidFill>
                  <a:schemeClr val="tx1"/>
                </a:solidFill>
              </a:rPr>
              <a:t>차 심사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5" name="양쪽 모서리가 둥근 사각형 44"/>
          <p:cNvSpPr/>
          <p:nvPr/>
        </p:nvSpPr>
        <p:spPr>
          <a:xfrm>
            <a:off x="7596336" y="2348880"/>
            <a:ext cx="1296144" cy="72008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대한야구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200" b="1" dirty="0" smtClean="0">
                <a:solidFill>
                  <a:schemeClr val="tx1"/>
                </a:solidFill>
              </a:rPr>
              <a:t>소프트볼협회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7596336" y="3068960"/>
            <a:ext cx="1296144" cy="17281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등록 서류 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접수 및 심사 후 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전산승인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47" name="양쪽 모서리가 둥근 사각형 46"/>
          <p:cNvSpPr/>
          <p:nvPr/>
        </p:nvSpPr>
        <p:spPr>
          <a:xfrm>
            <a:off x="1835696" y="2348880"/>
            <a:ext cx="1296144" cy="72008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지도자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선수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전산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)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교육</a:t>
            </a:r>
            <a:endParaRPr lang="ko-KR" altLang="en-US" sz="1400" b="1" dirty="0">
              <a:solidFill>
                <a:schemeClr val="tx1"/>
              </a:solidFill>
            </a:endParaRPr>
          </a:p>
        </p:txBody>
      </p:sp>
      <p:sp>
        <p:nvSpPr>
          <p:cNvPr id="48" name="양쪽 모서리가 둥근 사각형 47"/>
          <p:cNvSpPr/>
          <p:nvPr/>
        </p:nvSpPr>
        <p:spPr>
          <a:xfrm>
            <a:off x="3275856" y="2348880"/>
            <a:ext cx="1296144" cy="720080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4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</a:rPr>
              <a:t>지도자</a:t>
            </a:r>
            <a:r>
              <a:rPr lang="en-US" altLang="ko-KR" sz="1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400" b="1" dirty="0" smtClean="0">
                <a:solidFill>
                  <a:schemeClr val="tx1"/>
                </a:solidFill>
              </a:rPr>
              <a:t>선수</a:t>
            </a:r>
            <a:endParaRPr lang="en-US" altLang="ko-KR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300" b="1" spc="-150" dirty="0" smtClean="0">
                <a:solidFill>
                  <a:schemeClr val="tx1"/>
                </a:solidFill>
              </a:rPr>
              <a:t>(</a:t>
            </a:r>
            <a:r>
              <a:rPr lang="ko-KR" altLang="en-US" sz="1300" b="1" spc="-150" dirty="0" smtClean="0">
                <a:solidFill>
                  <a:schemeClr val="tx1"/>
                </a:solidFill>
              </a:rPr>
              <a:t>전산 등록확인</a:t>
            </a:r>
            <a:r>
              <a:rPr lang="en-US" altLang="ko-KR" sz="1300" b="1" spc="-150" dirty="0" smtClean="0">
                <a:solidFill>
                  <a:schemeClr val="tx1"/>
                </a:solidFill>
              </a:rPr>
              <a:t>)</a:t>
            </a:r>
            <a:r>
              <a:rPr lang="ko-KR" altLang="en-US" sz="1300" b="1" spc="-150" dirty="0" smtClean="0">
                <a:solidFill>
                  <a:schemeClr val="tx1"/>
                </a:solidFill>
              </a:rPr>
              <a:t> </a:t>
            </a:r>
            <a:endParaRPr lang="en-US" altLang="ko-KR" sz="1300" b="1" spc="-15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300" b="1" spc="-150" dirty="0" smtClean="0">
                <a:solidFill>
                  <a:schemeClr val="tx1"/>
                </a:solidFill>
              </a:rPr>
              <a:t>(</a:t>
            </a:r>
            <a:r>
              <a:rPr lang="ko-KR" altLang="en-US" sz="1300" b="1" spc="-150" dirty="0" smtClean="0">
                <a:solidFill>
                  <a:schemeClr val="tx1"/>
                </a:solidFill>
              </a:rPr>
              <a:t>서면 출력</a:t>
            </a:r>
            <a:r>
              <a:rPr lang="en-US" altLang="ko-KR" sz="1300" b="1" spc="-15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ko-KR" altLang="en-US" sz="1400" b="1" spc="-150" dirty="0">
              <a:solidFill>
                <a:schemeClr val="tx1"/>
              </a:solidFill>
            </a:endParaRPr>
          </a:p>
        </p:txBody>
      </p:sp>
      <p:sp>
        <p:nvSpPr>
          <p:cNvPr id="49" name="오른쪽 화살표 48"/>
          <p:cNvSpPr/>
          <p:nvPr/>
        </p:nvSpPr>
        <p:spPr>
          <a:xfrm>
            <a:off x="1691680" y="3717032"/>
            <a:ext cx="144016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오른쪽 화살표 49"/>
          <p:cNvSpPr/>
          <p:nvPr/>
        </p:nvSpPr>
        <p:spPr>
          <a:xfrm>
            <a:off x="3131840" y="3717032"/>
            <a:ext cx="144016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오른쪽 화살표 50"/>
          <p:cNvSpPr/>
          <p:nvPr/>
        </p:nvSpPr>
        <p:spPr>
          <a:xfrm>
            <a:off x="4572000" y="3717032"/>
            <a:ext cx="144016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오른쪽 화살표 51"/>
          <p:cNvSpPr/>
          <p:nvPr/>
        </p:nvSpPr>
        <p:spPr>
          <a:xfrm>
            <a:off x="6012160" y="3717032"/>
            <a:ext cx="144016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오른쪽 화살표 52"/>
          <p:cNvSpPr/>
          <p:nvPr/>
        </p:nvSpPr>
        <p:spPr>
          <a:xfrm>
            <a:off x="7452320" y="3717032"/>
            <a:ext cx="144016" cy="7200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87129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–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사이트 접속 방법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등록절차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67544" y="4653136"/>
            <a:ext cx="806489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ko-KR" altLang="en-US" sz="1400" dirty="0" smtClean="0">
                <a:solidFill>
                  <a:schemeClr val="tx1"/>
                </a:solidFill>
              </a:rPr>
              <a:t>사이트 접속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ko-KR" altLang="en-US" sz="1400" dirty="0" smtClean="0">
                <a:solidFill>
                  <a:schemeClr val="tx1"/>
                </a:solidFill>
              </a:rPr>
              <a:t>  </a:t>
            </a:r>
            <a:r>
              <a:rPr lang="en-US" altLang="ko-KR" sz="1400" dirty="0" smtClean="0">
                <a:solidFill>
                  <a:schemeClr val="tx1"/>
                </a:solidFill>
              </a:rPr>
              <a:t>-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웹브라우저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주소창에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  <a:hlinkClick r:id="rId2"/>
              </a:rPr>
              <a:t>http://sportsg1.or.kr</a:t>
            </a:r>
            <a:r>
              <a:rPr lang="ko-KR" altLang="en-US" sz="1400" dirty="0" smtClean="0">
                <a:solidFill>
                  <a:schemeClr val="tx1"/>
                </a:solidFill>
              </a:rPr>
              <a:t>를 입력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altLang="ko-KR" sz="1400" dirty="0" smtClean="0">
                <a:solidFill>
                  <a:schemeClr val="tx1"/>
                </a:solidFill>
              </a:rPr>
              <a:t>  - </a:t>
            </a:r>
            <a:r>
              <a:rPr lang="ko-KR" altLang="en-US" sz="1400" dirty="0" smtClean="0">
                <a:solidFill>
                  <a:schemeClr val="tx1"/>
                </a:solidFill>
              </a:rPr>
              <a:t>또는</a:t>
            </a:r>
            <a:r>
              <a:rPr lang="en-US" altLang="ko-KR" sz="1400" dirty="0" smtClean="0">
                <a:solidFill>
                  <a:schemeClr val="tx1"/>
                </a:solidFill>
              </a:rPr>
              <a:t>,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포털사이트에서</a:t>
            </a:r>
            <a:r>
              <a:rPr lang="ko-KR" altLang="en-US" sz="1400" dirty="0" smtClean="0">
                <a:solidFill>
                  <a:schemeClr val="tx1"/>
                </a:solidFill>
              </a:rPr>
              <a:t> 선수등록 검색 후 홈페이지 접속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en-US" altLang="ko-KR" sz="14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 startAt="2"/>
            </a:pPr>
            <a:r>
              <a:rPr lang="ko-KR" altLang="en-US" sz="1400" dirty="0" smtClean="0">
                <a:solidFill>
                  <a:schemeClr val="tx1"/>
                </a:solidFill>
              </a:rPr>
              <a:t>선수의 경우</a:t>
            </a:r>
            <a:r>
              <a:rPr lang="en-US" altLang="ko-KR" sz="1400" dirty="0" smtClean="0">
                <a:solidFill>
                  <a:schemeClr val="tx1"/>
                </a:solidFill>
              </a:rPr>
              <a:t>, “</a:t>
            </a:r>
            <a:r>
              <a:rPr lang="ko-KR" altLang="en-US" sz="1400" dirty="0" smtClean="0">
                <a:solidFill>
                  <a:schemeClr val="tx1"/>
                </a:solidFill>
              </a:rPr>
              <a:t>선수등록 신청</a:t>
            </a:r>
            <a:r>
              <a:rPr lang="en-US" altLang="ko-KR" sz="1400" dirty="0" smtClean="0">
                <a:solidFill>
                  <a:schemeClr val="tx1"/>
                </a:solidFill>
              </a:rPr>
              <a:t>”</a:t>
            </a:r>
            <a:r>
              <a:rPr lang="ko-KR" altLang="en-US" sz="1400" dirty="0" smtClean="0">
                <a:solidFill>
                  <a:schemeClr val="tx1"/>
                </a:solidFill>
              </a:rPr>
              <a:t>                                                                                   지도자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감독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코치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야구부장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트레이너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  <a:r>
              <a:rPr lang="ko-KR" altLang="en-US" sz="1400" dirty="0" smtClean="0">
                <a:solidFill>
                  <a:schemeClr val="tx1"/>
                </a:solidFill>
              </a:rPr>
              <a:t>의 경우</a:t>
            </a:r>
            <a:r>
              <a:rPr lang="en-US" altLang="ko-KR" sz="1400" dirty="0" smtClean="0">
                <a:solidFill>
                  <a:schemeClr val="tx1"/>
                </a:solidFill>
              </a:rPr>
              <a:t>,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“</a:t>
            </a:r>
            <a:r>
              <a:rPr lang="ko-KR" altLang="en-US" sz="1400" dirty="0" smtClean="0">
                <a:solidFill>
                  <a:schemeClr val="tx1"/>
                </a:solidFill>
              </a:rPr>
              <a:t>지도자 등록신청</a:t>
            </a:r>
            <a:r>
              <a:rPr lang="en-US" altLang="ko-KR" sz="1400" dirty="0" smtClean="0">
                <a:solidFill>
                  <a:schemeClr val="tx1"/>
                </a:solidFill>
              </a:rPr>
              <a:t>” </a:t>
            </a:r>
            <a:r>
              <a:rPr lang="ko-KR" altLang="en-US" sz="1400" dirty="0" smtClean="0">
                <a:solidFill>
                  <a:schemeClr val="tx1"/>
                </a:solidFill>
              </a:rPr>
              <a:t>클릭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19" name="그림 18" descr="선수등록 신청 화면번호-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6696744" cy="3402040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2411760" y="2204864"/>
            <a:ext cx="1440160" cy="936104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411760" y="3212976"/>
            <a:ext cx="1440160" cy="936104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871296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–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종목 선택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등록절차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67544" y="4725144"/>
            <a:ext cx="8064896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ko-KR" altLang="en-US" sz="1400" dirty="0" smtClean="0">
                <a:solidFill>
                  <a:schemeClr val="tx1"/>
                </a:solidFill>
                <a:latin typeface="HY바다M"/>
                <a:ea typeface="HY바다M"/>
              </a:rPr>
              <a:t>■ </a:t>
            </a:r>
            <a:r>
              <a:rPr lang="ko-KR" altLang="en-US" sz="1400" dirty="0" smtClean="0">
                <a:solidFill>
                  <a:schemeClr val="tx1"/>
                </a:solidFill>
              </a:rPr>
              <a:t>지도자 및 선수등록을 하기 위해 야구소프트볼 선택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/>
            <a:endParaRPr lang="en-US" altLang="ko-KR" sz="1400" dirty="0" smtClean="0">
              <a:solidFill>
                <a:schemeClr val="tx1"/>
              </a:solidFill>
            </a:endParaRPr>
          </a:p>
          <a:p>
            <a:pPr marL="342900" indent="-342900"/>
            <a:endParaRPr lang="en-US" altLang="ko-KR" sz="14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pic>
        <p:nvPicPr>
          <p:cNvPr id="19" name="그림 18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623306"/>
            <a:ext cx="6696744" cy="2836964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1619672" y="3068960"/>
            <a:ext cx="1224136" cy="576064"/>
          </a:xfrm>
          <a:prstGeom prst="rect">
            <a:avLst/>
          </a:prstGeom>
          <a:noFill/>
          <a:ln w="635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4000500" cy="4286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116632"/>
            <a:ext cx="3168352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/>
              <a:t>지도자 및 선수 등록요강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0" y="6597650"/>
            <a:ext cx="9144000" cy="26035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ko-KR" altLang="en-US" dirty="0">
              <a:solidFill>
                <a:srgbClr val="FFFFFF"/>
              </a:solidFill>
              <a:ea typeface="굴림" charset="-127"/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251520" y="1124744"/>
            <a:ext cx="8064896" cy="0"/>
          </a:xfrm>
          <a:prstGeom prst="line">
            <a:avLst/>
          </a:prstGeom>
          <a:ln w="9525" cap="rnd">
            <a:gradFill flip="none" rotWithShape="1">
              <a:gsLst>
                <a:gs pos="100000">
                  <a:srgbClr val="000000">
                    <a:alpha val="0"/>
                  </a:srgb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/>
          <p:cNvSpPr/>
          <p:nvPr/>
        </p:nvSpPr>
        <p:spPr>
          <a:xfrm>
            <a:off x="107504" y="710936"/>
            <a:ext cx="892899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03.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등록절차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전산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–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본인인증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지도자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선수 동일</a:t>
            </a:r>
            <a:r>
              <a:rPr lang="en-US" altLang="ko-KR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2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395536" y="1340768"/>
            <a:ext cx="8280920" cy="4968552"/>
          </a:xfrm>
          <a:prstGeom prst="rect">
            <a:avLst/>
          </a:prstGeom>
          <a:noFill/>
          <a:ln w="12700"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endParaRPr lang="en-US" altLang="ko-KR" dirty="0" smtClean="0">
              <a:solidFill>
                <a:schemeClr val="tx1"/>
              </a:solidFill>
              <a:ea typeface="HY바다M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                    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6804248" y="116632"/>
            <a:ext cx="2339752" cy="446276"/>
          </a:xfrm>
          <a:prstGeom prst="rect">
            <a:avLst/>
          </a:prstGeom>
          <a:ln>
            <a:noFill/>
            <a:prstDash val="dash"/>
          </a:ln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300" b="1" dirty="0" smtClean="0">
                <a:latin typeface="맑은 고딕" pitchFamily="50" charset="-127"/>
                <a:ea typeface="맑은 고딕" pitchFamily="50" charset="-127"/>
              </a:rPr>
              <a:t>         등록절차</a:t>
            </a:r>
            <a:endParaRPr lang="en-US" altLang="ko-KR" sz="1000" b="1" dirty="0" smtClean="0">
              <a:latin typeface="-윤고딕310" pitchFamily="18" charset="-127"/>
              <a:ea typeface="-윤고딕310" pitchFamily="18" charset="-127"/>
            </a:endParaRPr>
          </a:p>
        </p:txBody>
      </p:sp>
      <p:pic>
        <p:nvPicPr>
          <p:cNvPr id="14" name="그림 13" descr="선수등록 신청 화면번호-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424936" cy="3312368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95536" y="4653136"/>
            <a:ext cx="842493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</a:rPr>
              <a:t> 본인 인증 방법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 : </a:t>
            </a:r>
            <a:r>
              <a:rPr lang="ko-KR" altLang="en-US" sz="1400" dirty="0" smtClean="0">
                <a:solidFill>
                  <a:schemeClr val="tx1"/>
                </a:solidFill>
              </a:rPr>
              <a:t>본인명의 휴대폰 인증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 &gt; </a:t>
            </a:r>
            <a:r>
              <a:rPr lang="ko-KR" altLang="en-US" sz="1400" dirty="0" smtClean="0">
                <a:solidFill>
                  <a:schemeClr val="tx1"/>
                </a:solidFill>
              </a:rPr>
              <a:t>통신사에 본인명의로 가입한 휴대폰 정보를 이용하여 본인 인증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 :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아이핀</a:t>
            </a:r>
            <a:r>
              <a:rPr lang="en-US" altLang="ko-KR" sz="1400" dirty="0" smtClean="0">
                <a:solidFill>
                  <a:schemeClr val="tx1"/>
                </a:solidFill>
              </a:rPr>
              <a:t>(I-PIN) </a:t>
            </a:r>
            <a:r>
              <a:rPr lang="ko-KR" altLang="en-US" sz="1400" dirty="0" smtClean="0">
                <a:solidFill>
                  <a:schemeClr val="tx1"/>
                </a:solidFill>
              </a:rPr>
              <a:t>인증</a:t>
            </a:r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본인명의 핸드폰이 없을 경우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 &gt;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아이핀</a:t>
            </a:r>
            <a:r>
              <a:rPr lang="ko-KR" altLang="en-US" sz="1400" dirty="0" smtClean="0">
                <a:solidFill>
                  <a:schemeClr val="tx1"/>
                </a:solidFill>
              </a:rPr>
              <a:t> 혹인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마이핀</a:t>
            </a:r>
            <a:r>
              <a:rPr lang="ko-KR" altLang="en-US" sz="1400" dirty="0" smtClean="0">
                <a:solidFill>
                  <a:schemeClr val="tx1"/>
                </a:solidFill>
              </a:rPr>
              <a:t> 계정을 이용하여 본인 인증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 &gt;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아이핀을</a:t>
            </a:r>
            <a:r>
              <a:rPr lang="ko-KR" altLang="en-US" sz="1400" dirty="0" smtClean="0">
                <a:solidFill>
                  <a:schemeClr val="tx1"/>
                </a:solidFill>
              </a:rPr>
              <a:t> 온라인 상으로 발급받기 어려운 사용자는 법정대리인이 신분증 지참 후 가까운 주민센터를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r>
              <a:rPr lang="en-US" altLang="ko-KR" sz="1400" dirty="0" smtClean="0">
                <a:solidFill>
                  <a:schemeClr val="tx1"/>
                </a:solidFill>
              </a:rPr>
              <a:t>    </a:t>
            </a:r>
            <a:r>
              <a:rPr lang="ko-KR" altLang="en-US" sz="1400" dirty="0" smtClean="0">
                <a:solidFill>
                  <a:schemeClr val="tx1"/>
                </a:solidFill>
              </a:rPr>
              <a:t>방문하여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아이핀</a:t>
            </a:r>
            <a:r>
              <a:rPr lang="ko-KR" altLang="en-US" sz="1400" dirty="0" smtClean="0">
                <a:solidFill>
                  <a:schemeClr val="tx1"/>
                </a:solidFill>
              </a:rPr>
              <a:t> 발급</a:t>
            </a:r>
            <a:r>
              <a:rPr lang="en-US" altLang="ko-KR" sz="1400" dirty="0" smtClean="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17065</TotalTime>
  <Words>2459</Words>
  <Application>Microsoft Office PowerPoint</Application>
  <PresentationFormat>화면 슬라이드 쇼(4:3)</PresentationFormat>
  <Paragraphs>713</Paragraphs>
  <Slides>29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지도자 및 선수등록 안내</dc:title>
  <dc:creator>KBA7</dc:creator>
  <cp:lastModifiedBy>KBA7</cp:lastModifiedBy>
  <cp:revision>167</cp:revision>
  <dcterms:created xsi:type="dcterms:W3CDTF">2015-01-05T04:29:19Z</dcterms:created>
  <dcterms:modified xsi:type="dcterms:W3CDTF">2018-01-25T06:05:37Z</dcterms:modified>
</cp:coreProperties>
</file>