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  <p:sldId id="272" r:id="rId9"/>
    <p:sldId id="275" r:id="rId10"/>
    <p:sldId id="274" r:id="rId11"/>
    <p:sldId id="273" r:id="rId12"/>
  </p:sldIdLst>
  <p:sldSz cx="7561263" cy="756126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2436" y="84"/>
      </p:cViewPr>
      <p:guideLst>
        <p:guide orient="horz" pos="2382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67095" y="2348893"/>
            <a:ext cx="6427074" cy="1620771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34190" y="4284716"/>
            <a:ext cx="5292884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8749F-5C21-4561-A1C9-E33BA19A0314}" type="datetimeFigureOut">
              <a:rPr lang="ko-KR" altLang="en-US" smtClean="0"/>
              <a:t>2019-09-26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BA60-C4F4-4CE4-AADF-BEAC002CC9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2079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8749F-5C21-4561-A1C9-E33BA19A0314}" type="datetimeFigureOut">
              <a:rPr lang="ko-KR" altLang="en-US" smtClean="0"/>
              <a:t>2019-09-26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BA60-C4F4-4CE4-AADF-BEAC002CC9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7660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534133" y="334306"/>
            <a:ext cx="1405923" cy="711318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12427" y="334306"/>
            <a:ext cx="4095684" cy="711318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8749F-5C21-4561-A1C9-E33BA19A0314}" type="datetimeFigureOut">
              <a:rPr lang="ko-KR" altLang="en-US" smtClean="0"/>
              <a:t>2019-09-26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BA60-C4F4-4CE4-AADF-BEAC002CC9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292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8749F-5C21-4561-A1C9-E33BA19A0314}" type="datetimeFigureOut">
              <a:rPr lang="ko-KR" altLang="en-US" smtClean="0"/>
              <a:t>2019-09-26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BA60-C4F4-4CE4-AADF-BEAC002CC9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0649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97287" y="4858812"/>
            <a:ext cx="6427074" cy="150175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97287" y="3204786"/>
            <a:ext cx="6427074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8749F-5C21-4561-A1C9-E33BA19A0314}" type="datetimeFigureOut">
              <a:rPr lang="ko-KR" altLang="en-US" smtClean="0"/>
              <a:t>2019-09-26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BA60-C4F4-4CE4-AADF-BEAC002CC9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4757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12428" y="1944575"/>
            <a:ext cx="2750147" cy="55029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188595" y="1944575"/>
            <a:ext cx="2751460" cy="55029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8749F-5C21-4561-A1C9-E33BA19A0314}" type="datetimeFigureOut">
              <a:rPr lang="ko-KR" altLang="en-US" smtClean="0"/>
              <a:t>2019-09-26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BA60-C4F4-4CE4-AADF-BEAC002CC9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8216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78063" y="302801"/>
            <a:ext cx="6805137" cy="1260211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78063" y="1692533"/>
            <a:ext cx="334087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78063" y="2397901"/>
            <a:ext cx="3340871" cy="43564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841017" y="1692533"/>
            <a:ext cx="3342183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841017" y="2397901"/>
            <a:ext cx="3342183" cy="43564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8749F-5C21-4561-A1C9-E33BA19A0314}" type="datetimeFigureOut">
              <a:rPr lang="ko-KR" altLang="en-US" smtClean="0"/>
              <a:t>2019-09-26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BA60-C4F4-4CE4-AADF-BEAC002CC9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753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8749F-5C21-4561-A1C9-E33BA19A0314}" type="datetimeFigureOut">
              <a:rPr lang="ko-KR" altLang="en-US" smtClean="0"/>
              <a:t>2019-09-26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BA60-C4F4-4CE4-AADF-BEAC002CC9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9497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8749F-5C21-4561-A1C9-E33BA19A0314}" type="datetimeFigureOut">
              <a:rPr lang="ko-KR" altLang="en-US" smtClean="0"/>
              <a:t>2019-09-26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BA60-C4F4-4CE4-AADF-BEAC002CC9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743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78064" y="301050"/>
            <a:ext cx="2487603" cy="128121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956244" y="301051"/>
            <a:ext cx="4226956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78064" y="1582265"/>
            <a:ext cx="2487603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8749F-5C21-4561-A1C9-E33BA19A0314}" type="datetimeFigureOut">
              <a:rPr lang="ko-KR" altLang="en-US" smtClean="0"/>
              <a:t>2019-09-26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BA60-C4F4-4CE4-AADF-BEAC002CC9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142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82060" y="5292884"/>
            <a:ext cx="4536758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482060" y="675613"/>
            <a:ext cx="4536758" cy="453675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482060" y="5917739"/>
            <a:ext cx="4536758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8749F-5C21-4561-A1C9-E33BA19A0314}" type="datetimeFigureOut">
              <a:rPr lang="ko-KR" altLang="en-US" smtClean="0"/>
              <a:t>2019-09-26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BA60-C4F4-4CE4-AADF-BEAC002CC9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7869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78063" y="302801"/>
            <a:ext cx="6805137" cy="12602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78063" y="1764295"/>
            <a:ext cx="6805137" cy="49900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78063" y="7008171"/>
            <a:ext cx="1764295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8749F-5C21-4561-A1C9-E33BA19A0314}" type="datetimeFigureOut">
              <a:rPr lang="ko-KR" altLang="en-US" smtClean="0"/>
              <a:t>2019-09-26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583432" y="7008171"/>
            <a:ext cx="2394400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5418905" y="7008171"/>
            <a:ext cx="1764295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8BA60-C4F4-4CE4-AADF-BEAC002CC9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8128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jkpark3838@naver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jkpark3838@naver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45" b="16494"/>
          <a:stretch/>
        </p:blipFill>
        <p:spPr>
          <a:xfrm>
            <a:off x="1" y="0"/>
            <a:ext cx="7561262" cy="7561263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0" y="0"/>
            <a:ext cx="7561263" cy="7561263"/>
          </a:xfrm>
          <a:prstGeom prst="rect">
            <a:avLst/>
          </a:prstGeom>
          <a:solidFill>
            <a:schemeClr val="tx1"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3204568" y="6406732"/>
            <a:ext cx="4119590" cy="956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호서대학교</a:t>
            </a:r>
            <a:r>
              <a:rPr lang="en-US" altLang="ko-KR" sz="2000" dirty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20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학점은행제</a:t>
            </a:r>
            <a:r>
              <a:rPr lang="ko-KR" altLang="en-US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체육학과 독립야구단 선수 및 운영요원 모집</a:t>
            </a:r>
            <a:endParaRPr lang="en-US" altLang="ko-KR" sz="20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5924" b="80042" l="18621" r="77069">
                        <a14:foregroundMark x1="41379" y1="36306" x2="44138" y2="44798"/>
                        <a14:foregroundMark x1="43103" y1="40764" x2="48103" y2="37155"/>
                        <a14:foregroundMark x1="42759" y1="38004" x2="42759" y2="26964"/>
                        <a14:foregroundMark x1="48793" y1="28875" x2="53103" y2="24841"/>
                        <a14:foregroundMark x1="56724" y1="34607" x2="52759" y2="45223"/>
                        <a14:foregroundMark x1="42241" y1="31847" x2="36724" y2="40552"/>
                        <a14:foregroundMark x1="37586" y1="31423" x2="34828" y2="53715"/>
                        <a14:foregroundMark x1="33621" y1="30786" x2="29655" y2="44586"/>
                        <a14:backgroundMark x1="25000" y1="22718" x2="23448" y2="27601"/>
                        <a14:backgroundMark x1="27586" y1="19533" x2="24310" y2="27389"/>
                        <a14:backgroundMark x1="35172" y1="22718" x2="26724" y2="337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676" t="16109" r="23270" b="20771"/>
          <a:stretch/>
        </p:blipFill>
        <p:spPr>
          <a:xfrm>
            <a:off x="6469545" y="108223"/>
            <a:ext cx="1055502" cy="10009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4017" y="1378359"/>
            <a:ext cx="738103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6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독립야구단</a:t>
            </a:r>
            <a:endParaRPr lang="en-US" altLang="ko-KR" sz="60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r"/>
            <a:r>
              <a:rPr lang="ko-KR" altLang="en-US" sz="66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야구선수</a:t>
            </a:r>
            <a:r>
              <a:rPr lang="en-US" altLang="ko-KR" sz="66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6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운영요원</a:t>
            </a:r>
            <a:r>
              <a:rPr lang="ko-KR" altLang="en-US" sz="60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은</a:t>
            </a:r>
            <a:endParaRPr lang="en-US" altLang="ko-KR" sz="60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r"/>
            <a:r>
              <a:rPr lang="ko-KR" altLang="en-US" sz="6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처음이지</a:t>
            </a:r>
            <a:r>
              <a:rPr lang="en-US" altLang="ko-KR" sz="6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lang="ko-KR" altLang="en-US" sz="60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2556495" y="684287"/>
            <a:ext cx="1476163" cy="1039125"/>
            <a:chOff x="1476375" y="1136775"/>
            <a:chExt cx="1476163" cy="1039125"/>
          </a:xfrm>
        </p:grpSpPr>
        <p:sp>
          <p:nvSpPr>
            <p:cNvPr id="11" name="타원 10"/>
            <p:cNvSpPr/>
            <p:nvPr/>
          </p:nvSpPr>
          <p:spPr>
            <a:xfrm>
              <a:off x="1476375" y="1136775"/>
              <a:ext cx="1368152" cy="746088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070C0"/>
                </a:solidFill>
              </a:endParaRPr>
            </a:p>
          </p:txBody>
        </p:sp>
        <p:sp>
          <p:nvSpPr>
            <p:cNvPr id="12" name="이등변 삼각형 11"/>
            <p:cNvSpPr/>
            <p:nvPr/>
          </p:nvSpPr>
          <p:spPr>
            <a:xfrm rot="10161045">
              <a:off x="2271330" y="1718292"/>
              <a:ext cx="396044" cy="457608"/>
            </a:xfrm>
            <a:prstGeom prst="triangle">
              <a:avLst>
                <a:gd name="adj" fmla="val 0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070C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512378" y="1260797"/>
              <a:ext cx="14401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400" b="1" dirty="0" err="1" smtClean="0">
                  <a:solidFill>
                    <a:schemeClr val="bg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어서와</a:t>
              </a:r>
              <a:r>
                <a:rPr lang="en-US" altLang="ko-KR" sz="2400" b="1" dirty="0" smtClean="0">
                  <a:solidFill>
                    <a:schemeClr val="bg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~</a:t>
              </a:r>
              <a:endParaRPr lang="ko-KR" altLang="en-US" sz="24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766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0" y="0"/>
            <a:ext cx="7561263" cy="756126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756295" y="245849"/>
            <a:ext cx="6120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독립야구단 </a:t>
            </a:r>
            <a:r>
              <a:rPr lang="en-US" altLang="ko-KR" sz="48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tip !</a:t>
            </a:r>
            <a:endParaRPr lang="en-US" altLang="ko-KR" sz="26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2239" y="2412479"/>
            <a:ext cx="7272808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</a:t>
            </a:r>
            <a:r>
              <a:rPr lang="ko-KR" altLang="en-US" sz="28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야구와 학업을 병행하고 싶다면</a:t>
            </a:r>
            <a:r>
              <a:rPr lang="en-US" altLang="ko-KR" sz="28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: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호서대학교 </a:t>
            </a:r>
            <a:r>
              <a:rPr lang="ko-KR" altLang="en-US" sz="24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학점은행제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수업을 들으면서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ISG</a:t>
            </a:r>
            <a:r>
              <a:rPr lang="ko-KR" altLang="en-US" sz="24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미라클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선수로 활동 가능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!</a:t>
            </a:r>
          </a:p>
          <a:p>
            <a:endParaRPr lang="en-US" altLang="ko-KR" sz="32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28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</a:t>
            </a:r>
            <a:r>
              <a:rPr lang="ko-KR" altLang="en-US" sz="28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야구만 하고 싶다면</a:t>
            </a:r>
            <a:r>
              <a:rPr lang="en-US" altLang="ko-KR" sz="28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r>
              <a:rPr lang="en-US" altLang="ko-KR" sz="24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: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호서대학교 </a:t>
            </a:r>
            <a:r>
              <a:rPr lang="ko-KR" altLang="en-US" sz="24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학점은행제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수업은 듣지 않고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24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ISG</a:t>
            </a:r>
            <a:r>
              <a:rPr lang="ko-KR" altLang="en-US" sz="24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미라클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선수로만 활동 가능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93080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0" y="0"/>
            <a:ext cx="7561263" cy="756126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8524" y="5192196"/>
            <a:ext cx="2664296" cy="236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820" y="6377149"/>
            <a:ext cx="2124075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80231" y="214486"/>
            <a:ext cx="727280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</a:t>
            </a:r>
            <a:r>
              <a:rPr lang="ko-KR" altLang="en-US" sz="48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상시 문의</a:t>
            </a:r>
            <a:r>
              <a:rPr lang="en-US" altLang="ko-KR" sz="48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</a:t>
            </a:r>
          </a:p>
          <a:p>
            <a:endParaRPr lang="en-US" altLang="ko-KR" sz="1200" dirty="0" smtClean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24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총괄담당교수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박정근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041-540-5872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</a:p>
          <a:p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010-2306-4917, 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hlinkClick r:id="rId4"/>
              </a:rPr>
              <a:t>jkpark3838@naver.com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야구담당교수 임호균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010-3977-2505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en-US" altLang="ko-KR" sz="2400" u="sng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hokyun56@gmail.com</a:t>
            </a:r>
            <a:endParaRPr lang="en-US" altLang="ko-KR" sz="2400" u="sng" dirty="0" smtClean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691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0" y="0"/>
            <a:ext cx="7561263" cy="756126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972319" y="108223"/>
            <a:ext cx="59766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dirty="0" err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학점은행제</a:t>
            </a:r>
            <a:r>
              <a:rPr lang="ko-KR" altLang="en-US" sz="48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48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체육학과</a:t>
            </a:r>
            <a:r>
              <a:rPr lang="ko-KR" altLang="en-US" sz="48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48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입학하면</a:t>
            </a:r>
            <a:r>
              <a:rPr lang="en-US" altLang="ko-KR" sz="48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4247" y="1650870"/>
            <a:ext cx="7128792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이수학점</a:t>
            </a:r>
            <a:endParaRPr lang="en-US" altLang="ko-KR" sz="2400" b="1" dirty="0" smtClean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총 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8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학기 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140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이수</a:t>
            </a:r>
            <a:endParaRPr lang="en-US" altLang="ko-KR" sz="24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2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등록금</a:t>
            </a:r>
            <a:endParaRPr lang="en-US" altLang="ko-KR" sz="2400" dirty="0" smtClean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일반대학 등록금의 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1/3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수준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2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교수진</a:t>
            </a:r>
            <a:endParaRPr lang="en-US" altLang="ko-KR" sz="2400" dirty="0" smtClean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1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호서대 체육전공</a:t>
            </a:r>
            <a:r>
              <a:rPr lang="en-US" altLang="ko-KR" sz="21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1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총괄담당</a:t>
            </a:r>
            <a:r>
              <a:rPr lang="en-US" altLang="ko-KR" sz="21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1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선수심리관리</a:t>
            </a:r>
            <a:r>
              <a:rPr lang="en-US" altLang="ko-KR" sz="21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): </a:t>
            </a:r>
            <a:r>
              <a:rPr lang="ko-KR" altLang="en-US" sz="21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박정근교수</a:t>
            </a:r>
            <a:endParaRPr lang="en-US" altLang="ko-KR" sz="21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21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KBO</a:t>
            </a:r>
            <a:r>
              <a:rPr lang="ko-KR" altLang="en-US" sz="21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리그 최소투구 완봉승 기록보유자</a:t>
            </a:r>
            <a:r>
              <a:rPr lang="en-US" altLang="ko-KR" sz="21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21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임호균교수</a:t>
            </a:r>
            <a:endParaRPr lang="en-US" altLang="ko-KR" sz="21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1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뉴욕 </a:t>
            </a:r>
            <a:r>
              <a:rPr lang="ko-KR" altLang="en-US" sz="21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양키스</a:t>
            </a:r>
            <a:r>
              <a:rPr lang="ko-KR" altLang="en-US" sz="21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21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인터내셔널 극동 담당 스카우트</a:t>
            </a:r>
            <a:r>
              <a:rPr lang="en-US" altLang="ko-KR" sz="21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21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이치훈교수</a:t>
            </a:r>
            <a:endParaRPr lang="en-US" altLang="ko-KR" sz="21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21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MBC </a:t>
            </a:r>
            <a:r>
              <a:rPr lang="ko-KR" altLang="en-US" sz="21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메이저리그 해설위원</a:t>
            </a:r>
            <a:r>
              <a:rPr lang="en-US" altLang="ko-KR" sz="21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21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송재우교수</a:t>
            </a:r>
            <a:endParaRPr lang="en-US" altLang="ko-KR" sz="21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1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스포츠과학대학원 야구학과 외래교수 등</a:t>
            </a:r>
            <a:endParaRPr lang="en-US" altLang="ko-KR" sz="21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2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야구부 </a:t>
            </a:r>
            <a:r>
              <a:rPr lang="ko-KR" altLang="en-US" sz="2400" dirty="0" err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특별반</a:t>
            </a:r>
            <a:r>
              <a:rPr lang="en-US" altLang="ko-KR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(20</a:t>
            </a:r>
            <a:r>
              <a:rPr lang="ko-KR" altLang="en-US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명 </a:t>
            </a:r>
            <a:r>
              <a:rPr lang="ko-KR" altLang="en-US" sz="2400" dirty="0" err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이상시</a:t>
            </a:r>
            <a:r>
              <a:rPr lang="en-US" altLang="ko-KR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운영</a:t>
            </a:r>
            <a:endParaRPr lang="en-US" altLang="ko-KR" sz="2400" dirty="0" smtClean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주중반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오전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오후 수업 후</a:t>
            </a:r>
            <a:r>
              <a:rPr lang="en-US" altLang="ko-KR" sz="24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오후 훈련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야간훈련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야간반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주간 훈련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야간 수업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주말반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월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~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금 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5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일간 훈련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토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 수업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7565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0" y="0"/>
            <a:ext cx="7561263" cy="756126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900311" y="245849"/>
            <a:ext cx="5976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훈련</a:t>
            </a:r>
            <a:r>
              <a:rPr lang="en-US" altLang="ko-KR" sz="48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48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경기</a:t>
            </a:r>
            <a:r>
              <a:rPr lang="ko-KR" altLang="en-US" sz="48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는</a:t>
            </a:r>
            <a:r>
              <a:rPr lang="ko-KR" altLang="en-US" sz="48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48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어떻게</a:t>
            </a:r>
            <a:r>
              <a:rPr lang="en-US" altLang="ko-KR" sz="48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0271" y="1913641"/>
            <a:ext cx="66247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훈련장소 및 </a:t>
            </a:r>
            <a:r>
              <a:rPr lang="ko-KR" altLang="en-US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시설</a:t>
            </a:r>
            <a:endParaRPr lang="en-US" altLang="ko-KR" sz="2400" dirty="0" smtClean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호서대 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아산캠퍼스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천안시야구장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24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경기</a:t>
            </a:r>
            <a:endParaRPr lang="en-US" altLang="ko-KR" sz="2400" dirty="0" smtClean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1)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독립야구팀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2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2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fontAlgn="base"/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2)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대학야구팀</a:t>
            </a:r>
            <a:endParaRPr lang="en-US" altLang="ko-KR" sz="24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fontAlgn="base"/>
            <a:endParaRPr lang="en-US" altLang="ko-KR" sz="12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fontAlgn="base"/>
            <a:endParaRPr lang="en-US" altLang="ko-KR" sz="12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fontAlgn="base"/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3)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프로야구팀</a:t>
            </a:r>
            <a:endParaRPr lang="ko-KR" altLang="en-US" sz="24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0624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0" y="0"/>
            <a:ext cx="7561263" cy="756126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900311" y="245849"/>
            <a:ext cx="5976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야구단 </a:t>
            </a:r>
            <a:r>
              <a:rPr lang="ko-KR" altLang="en-US" sz="48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운영기관</a:t>
            </a:r>
            <a:r>
              <a:rPr lang="ko-KR" altLang="en-US" sz="48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은</a:t>
            </a:r>
            <a:r>
              <a:rPr lang="en-US" altLang="ko-KR" sz="48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4349" y="1123614"/>
            <a:ext cx="676875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㈜인터내셔널스포츠그룹</a:t>
            </a:r>
            <a:r>
              <a:rPr lang="en-US" altLang="ko-KR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(2009-</a:t>
            </a:r>
            <a:r>
              <a:rPr lang="ko-KR" altLang="en-US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현재</a:t>
            </a:r>
            <a:r>
              <a:rPr lang="en-US" altLang="ko-KR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호서대 가족기업으로 박정근교수가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중소기업청 창업진흥원 창업프로젝트에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선정되어</a:t>
            </a:r>
            <a:r>
              <a:rPr lang="en-US" altLang="ko-KR" sz="24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2009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년에 창업된 기업임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ISG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는 야구단을 관리하는 사무국 본부로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아래와 같이 취업연계를 함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2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  래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</a:p>
          <a:p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프로 </a:t>
            </a:r>
            <a:r>
              <a:rPr lang="ko-KR" altLang="en-US" sz="24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진출반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타 국가 해외진출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야구 </a:t>
            </a:r>
            <a:r>
              <a:rPr lang="ko-KR" altLang="en-US" sz="24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산업반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미국 </a:t>
            </a:r>
            <a:r>
              <a:rPr lang="ko-KR" altLang="en-US" sz="24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유학반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메이저리그 구단 </a:t>
            </a:r>
            <a:r>
              <a:rPr lang="ko-KR" altLang="en-US" sz="24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인턴십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취업반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2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</a:t>
            </a:r>
            <a:r>
              <a:rPr lang="en-US" altLang="ko-KR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2400" dirty="0" err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한국코칭능력개발원</a:t>
            </a:r>
            <a:r>
              <a:rPr lang="en-US" altLang="ko-KR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(1998-</a:t>
            </a:r>
            <a:r>
              <a:rPr lang="ko-KR" altLang="en-US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현재</a:t>
            </a:r>
            <a:r>
              <a:rPr lang="en-US" altLang="ko-KR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r>
              <a:rPr lang="ko-KR" altLang="en-US" sz="24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코칭교육연구기관으로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24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국제코칭연맹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(ICCE)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에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가입된</a:t>
            </a:r>
            <a:r>
              <a:rPr lang="en-US" altLang="ko-KR" sz="24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국내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유일한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코칭 기관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2889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0" y="0"/>
            <a:ext cx="7561263" cy="756126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900311" y="245849"/>
            <a:ext cx="5976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후원</a:t>
            </a:r>
            <a:r>
              <a:rPr lang="ko-KR" altLang="en-US" sz="48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및 </a:t>
            </a:r>
            <a:r>
              <a:rPr lang="ko-KR" altLang="en-US" sz="48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혜택</a:t>
            </a:r>
            <a:endParaRPr lang="en-US" altLang="ko-KR" sz="4800" dirty="0" smtClean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424" y="1155860"/>
            <a:ext cx="6984776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박정근</a:t>
            </a:r>
            <a:r>
              <a:rPr lang="en-US" altLang="ko-KR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(2015-2016</a:t>
            </a:r>
            <a:r>
              <a:rPr lang="ko-KR" altLang="en-US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년 </a:t>
            </a:r>
            <a:r>
              <a:rPr lang="ko-KR" altLang="en-US" sz="2400" dirty="0" err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연천미라클</a:t>
            </a:r>
            <a:r>
              <a:rPr lang="ko-KR" altLang="en-US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ko-KR" altLang="en-US" sz="2400" dirty="0" err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구단주때</a:t>
            </a:r>
            <a:r>
              <a:rPr lang="en-US" altLang="ko-KR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r>
              <a:rPr lang="ko-KR" altLang="en-US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메인 </a:t>
            </a:r>
            <a:r>
              <a:rPr lang="ko-KR" altLang="en-US" sz="20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스폰</a:t>
            </a:r>
            <a:r>
              <a:rPr lang="en-US" altLang="ko-KR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(2</a:t>
            </a:r>
            <a:r>
              <a:rPr lang="ko-KR" altLang="en-US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억</a:t>
            </a:r>
            <a:r>
              <a:rPr lang="en-US" altLang="ko-KR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  <a:r>
              <a:rPr lang="ko-KR" altLang="en-US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후원금</a:t>
            </a:r>
            <a:r>
              <a:rPr lang="en-US" altLang="ko-KR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원종현선수</a:t>
            </a:r>
            <a:r>
              <a:rPr lang="ko-KR" altLang="en-US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후원자</a:t>
            </a:r>
            <a:r>
              <a:rPr lang="en-US" altLang="ko-KR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고양원더스</a:t>
            </a:r>
            <a:r>
              <a:rPr lang="en-US" altLang="ko-KR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O</a:t>
            </a:r>
            <a:r>
              <a:rPr lang="ko-KR" altLang="en-US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팀</a:t>
            </a:r>
            <a:r>
              <a:rPr lang="en-US" altLang="ko-KR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버거킹</a:t>
            </a:r>
            <a:r>
              <a:rPr lang="en-US" altLang="ko-KR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네온정형외과</a:t>
            </a:r>
            <a:r>
              <a:rPr lang="en-US" altLang="ko-KR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R&amp;C </a:t>
            </a:r>
            <a:r>
              <a:rPr lang="ko-KR" altLang="en-US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재활트레이닝센터</a:t>
            </a:r>
            <a:r>
              <a:rPr lang="en-US" altLang="ko-KR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수정형외과</a:t>
            </a:r>
            <a:r>
              <a:rPr lang="en-US" altLang="ko-KR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김해한솔요양병원</a:t>
            </a:r>
            <a:r>
              <a:rPr lang="en-US" altLang="ko-KR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ILB, AVENTREE </a:t>
            </a:r>
            <a:r>
              <a:rPr lang="ko-KR" altLang="en-US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호텔</a:t>
            </a:r>
            <a:r>
              <a:rPr lang="en-US" altLang="ko-KR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MK SPORTS, RUDY PROJECT, </a:t>
            </a:r>
            <a:r>
              <a:rPr lang="ko-KR" altLang="en-US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브라운스포츠</a:t>
            </a:r>
            <a:r>
              <a:rPr lang="en-US" altLang="ko-KR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라마다 호텔</a:t>
            </a:r>
            <a:r>
              <a:rPr lang="en-US" altLang="ko-KR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하드스포츠</a:t>
            </a:r>
            <a:r>
              <a:rPr lang="en-US" altLang="ko-KR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다음 </a:t>
            </a:r>
            <a:r>
              <a:rPr lang="ko-KR" altLang="en-US" sz="20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뉴스펀딩</a:t>
            </a:r>
            <a:r>
              <a:rPr lang="en-US" altLang="ko-KR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중국프로야구팀 </a:t>
            </a:r>
            <a:r>
              <a:rPr lang="ko-KR" altLang="en-US" sz="20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장쑤</a:t>
            </a:r>
            <a:r>
              <a:rPr lang="ko-KR" altLang="en-US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20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준마팀</a:t>
            </a:r>
            <a:r>
              <a:rPr lang="ko-KR" altLang="en-US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초청 지원</a:t>
            </a:r>
            <a:r>
              <a:rPr lang="en-US" altLang="ko-KR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</a:p>
          <a:p>
            <a:r>
              <a:rPr lang="en-US" altLang="ko-KR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2017</a:t>
            </a:r>
            <a:r>
              <a:rPr lang="ko-KR" altLang="en-US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년 </a:t>
            </a:r>
            <a:r>
              <a:rPr lang="ko-KR" altLang="en-US" sz="20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캔암리그</a:t>
            </a:r>
            <a:r>
              <a:rPr lang="ko-KR" altLang="en-US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초청 지원</a:t>
            </a:r>
            <a:r>
              <a:rPr lang="en-US" altLang="ko-KR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팀 사정으로 미참가</a:t>
            </a:r>
            <a:r>
              <a:rPr lang="en-US" altLang="ko-KR" sz="2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endParaRPr lang="en-US" altLang="ko-KR" sz="12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err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캔암리그</a:t>
            </a:r>
            <a:r>
              <a:rPr lang="ko-KR" altLang="en-US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참가</a:t>
            </a:r>
            <a:r>
              <a:rPr lang="en-US" altLang="ko-KR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400" dirty="0" err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참가미정</a:t>
            </a:r>
            <a:r>
              <a:rPr lang="en-US" altLang="ko-KR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en-US" altLang="ko-KR" sz="2400" dirty="0" smtClean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2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학점은행제</a:t>
            </a:r>
            <a:r>
              <a:rPr lang="ko-KR" altLang="en-US" sz="22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22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선수 중 우수선수를 선발해서 </a:t>
            </a:r>
            <a:endParaRPr lang="en-US" altLang="ko-KR" sz="22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2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캔암리그</a:t>
            </a:r>
            <a:r>
              <a:rPr lang="ko-KR" altLang="en-US" sz="22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22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참가를 통해 북미리그 </a:t>
            </a:r>
            <a:r>
              <a:rPr lang="ko-KR" altLang="en-US" sz="22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진출 논의 중</a:t>
            </a:r>
            <a:endParaRPr lang="en-US" altLang="ko-KR" sz="22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ko-KR" altLang="en-US" sz="12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국내프로팀 진출</a:t>
            </a:r>
            <a:endParaRPr lang="en-US" altLang="ko-KR" sz="2400" dirty="0" smtClean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2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지난 </a:t>
            </a:r>
            <a:r>
              <a:rPr lang="en-US" altLang="ko-KR" sz="22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ko-KR" altLang="en-US" sz="22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년간 </a:t>
            </a:r>
            <a:r>
              <a:rPr lang="ko-KR" altLang="en-US" sz="22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연천미라클</a:t>
            </a:r>
            <a:r>
              <a:rPr lang="ko-KR" altLang="en-US" sz="22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구단주를 하면서</a:t>
            </a:r>
            <a:endParaRPr lang="en-US" altLang="ko-KR" sz="22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22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5</a:t>
            </a:r>
            <a:r>
              <a:rPr lang="ko-KR" altLang="en-US" sz="22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명을 </a:t>
            </a:r>
            <a:r>
              <a:rPr lang="en-US" altLang="ko-KR" sz="22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KBO</a:t>
            </a:r>
            <a:r>
              <a:rPr lang="ko-KR" altLang="en-US" sz="22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리그에 진출시킴</a:t>
            </a:r>
            <a:endParaRPr lang="en-US" altLang="ko-KR" sz="22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2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중국프로팀 진출</a:t>
            </a:r>
            <a:endParaRPr lang="en-US" altLang="ko-KR" sz="2400" dirty="0" smtClean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2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한국 선수들을 중국 프로팀에 진출시킬 수 있음</a:t>
            </a:r>
            <a:endParaRPr lang="en-US" altLang="ko-KR" sz="22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8858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0" y="0"/>
            <a:ext cx="7561263" cy="756126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900311" y="245849"/>
            <a:ext cx="5976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졸업 후</a:t>
            </a:r>
            <a:r>
              <a:rPr lang="ko-KR" altLang="en-US" sz="48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엔 뭘 할까</a:t>
            </a:r>
            <a:r>
              <a:rPr lang="en-US" altLang="ko-KR" sz="48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4247" y="1266730"/>
            <a:ext cx="698477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프로진출</a:t>
            </a:r>
            <a:endParaRPr lang="en-US" altLang="ko-KR" sz="12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야구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+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학업 병행하면서 진로 결정</a:t>
            </a:r>
            <a:endParaRPr lang="en-US" altLang="ko-KR" sz="12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fontAlgn="base"/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</a:t>
            </a:r>
            <a:r>
              <a:rPr lang="en-US" altLang="ko-KR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24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선수 때 필요한 야구관련 경비도 충당하고 미래 야구산업종사자 경험도 필요하기 때문에 선수생활 하면서 </a:t>
            </a:r>
            <a:r>
              <a:rPr lang="en-US" altLang="ko-KR" sz="24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KCDC </a:t>
            </a:r>
            <a:r>
              <a:rPr lang="ko-KR" altLang="en-US" sz="24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자격증 취득함</a:t>
            </a:r>
            <a:r>
              <a:rPr lang="en-US" altLang="ko-KR" sz="24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24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최소 수입원</a:t>
            </a:r>
            <a:r>
              <a:rPr lang="en-US" altLang="ko-KR" sz="24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4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방과후 교실 강사</a:t>
            </a:r>
            <a:r>
              <a:rPr lang="en-US" altLang="ko-KR" sz="24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24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확보하면서 선수 병행</a:t>
            </a:r>
          </a:p>
          <a:p>
            <a:endParaRPr lang="en-US" altLang="ko-KR" sz="12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전공</a:t>
            </a:r>
            <a:endParaRPr lang="en-US" altLang="ko-KR" sz="2400" dirty="0" smtClean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err="1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야구코칭전공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야구심판전공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야구트레이닝전공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야구마케팅전공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야구기록분석전공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야구해설전공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야구에이전트전공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야구행정전공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야구시설전공</a:t>
            </a:r>
            <a:endParaRPr lang="en-US" altLang="ko-KR" sz="24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2625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0" y="0"/>
            <a:ext cx="7561263" cy="756126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24247" y="1416556"/>
            <a:ext cx="69847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96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야구에 대한</a:t>
            </a:r>
            <a:endParaRPr lang="en-US" altLang="ko-KR" sz="96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ko-KR" altLang="en-US" sz="96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열정</a:t>
            </a:r>
            <a:r>
              <a:rPr lang="ko-KR" altLang="en-US" sz="96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 있는</a:t>
            </a:r>
            <a:endParaRPr lang="en-US" altLang="ko-KR" sz="96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ko-KR" altLang="en-US" sz="96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사람 모여라</a:t>
            </a:r>
            <a:endParaRPr lang="en-US" altLang="ko-KR" sz="9600" dirty="0" smtClean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7471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0" y="0"/>
            <a:ext cx="7561263" cy="756126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540270" y="245849"/>
            <a:ext cx="67687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독립야구단</a:t>
            </a:r>
            <a:r>
              <a:rPr lang="ko-KR" altLang="en-US" sz="48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신입생 </a:t>
            </a:r>
            <a:r>
              <a:rPr lang="ko-KR" altLang="en-US" sz="48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모집</a:t>
            </a:r>
            <a:endParaRPr lang="en-US" altLang="ko-KR" sz="4800" dirty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227" y="1903344"/>
            <a:ext cx="727280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sz="3200" dirty="0" smtClean="0">
                <a:solidFill>
                  <a:srgbClr val="0070C0"/>
                </a:solidFill>
              </a:rPr>
              <a:t>응시 기준 </a:t>
            </a:r>
            <a:r>
              <a:rPr lang="ko-KR" altLang="en-US" sz="3200" dirty="0">
                <a:solidFill>
                  <a:srgbClr val="0070C0"/>
                </a:solidFill>
              </a:rPr>
              <a:t>및 </a:t>
            </a:r>
            <a:r>
              <a:rPr lang="ko-KR" altLang="en-US" sz="3200" dirty="0" smtClean="0">
                <a:solidFill>
                  <a:srgbClr val="0070C0"/>
                </a:solidFill>
              </a:rPr>
              <a:t>구비서류</a:t>
            </a:r>
            <a:endParaRPr lang="en-US" altLang="ko-KR" sz="3200" dirty="0" smtClean="0">
              <a:solidFill>
                <a:srgbClr val="0070C0"/>
              </a:solidFill>
            </a:endParaRPr>
          </a:p>
          <a:p>
            <a:pPr fontAlgn="base"/>
            <a:endParaRPr lang="en-US" altLang="ko-KR" sz="2400" dirty="0">
              <a:solidFill>
                <a:schemeClr val="bg1"/>
              </a:solidFill>
            </a:endParaRPr>
          </a:p>
          <a:p>
            <a:pPr fontAlgn="base"/>
            <a:endParaRPr lang="ko-KR" altLang="en-US" sz="2400" dirty="0">
              <a:solidFill>
                <a:schemeClr val="bg1"/>
              </a:solidFill>
            </a:endParaRPr>
          </a:p>
          <a:p>
            <a:pPr marL="285750" indent="-285750" fontAlgn="base">
              <a:buFontTx/>
              <a:buChar char="-"/>
            </a:pPr>
            <a:r>
              <a:rPr lang="ko-KR" altLang="en-US" sz="2400" b="1" dirty="0" smtClean="0">
                <a:solidFill>
                  <a:schemeClr val="bg1"/>
                </a:solidFill>
              </a:rPr>
              <a:t>응시자격 </a:t>
            </a:r>
            <a:r>
              <a:rPr lang="en-US" altLang="ko-KR" sz="2400" b="1" dirty="0">
                <a:solidFill>
                  <a:schemeClr val="bg1"/>
                </a:solidFill>
              </a:rPr>
              <a:t>:</a:t>
            </a:r>
            <a:r>
              <a:rPr lang="ko-KR" altLang="en-US" sz="2400" dirty="0">
                <a:solidFill>
                  <a:schemeClr val="bg1"/>
                </a:solidFill>
              </a:rPr>
              <a:t> 고등학교 졸업 이상의 </a:t>
            </a:r>
            <a:r>
              <a:rPr lang="ko-KR" altLang="en-US" sz="2400" dirty="0" err="1" smtClean="0">
                <a:solidFill>
                  <a:schemeClr val="bg1"/>
                </a:solidFill>
              </a:rPr>
              <a:t>학력자</a:t>
            </a:r>
            <a:endParaRPr lang="en-US" altLang="ko-KR" sz="2400" dirty="0" smtClean="0">
              <a:solidFill>
                <a:schemeClr val="bg1"/>
              </a:solidFill>
            </a:endParaRPr>
          </a:p>
          <a:p>
            <a:pPr fontAlgn="base"/>
            <a:r>
              <a:rPr lang="en-US" altLang="ko-KR" sz="2400" dirty="0">
                <a:solidFill>
                  <a:schemeClr val="bg1"/>
                </a:solidFill>
              </a:rPr>
              <a:t> </a:t>
            </a:r>
            <a:r>
              <a:rPr lang="en-US" altLang="ko-KR" sz="2400" dirty="0" smtClean="0">
                <a:solidFill>
                  <a:schemeClr val="bg1"/>
                </a:solidFill>
              </a:rPr>
              <a:t>(</a:t>
            </a:r>
            <a:r>
              <a:rPr lang="ko-KR" altLang="en-US" sz="2400" dirty="0">
                <a:solidFill>
                  <a:schemeClr val="bg1"/>
                </a:solidFill>
              </a:rPr>
              <a:t>대학 중퇴자</a:t>
            </a:r>
            <a:r>
              <a:rPr lang="en-US" altLang="ko-KR" sz="2400" dirty="0">
                <a:solidFill>
                  <a:schemeClr val="bg1"/>
                </a:solidFill>
              </a:rPr>
              <a:t>, </a:t>
            </a:r>
            <a:r>
              <a:rPr lang="ko-KR" altLang="en-US" sz="2400" dirty="0">
                <a:solidFill>
                  <a:schemeClr val="bg1"/>
                </a:solidFill>
              </a:rPr>
              <a:t>졸업자</a:t>
            </a:r>
            <a:r>
              <a:rPr lang="en-US" altLang="ko-KR" sz="2400" dirty="0" smtClean="0">
                <a:solidFill>
                  <a:schemeClr val="bg1"/>
                </a:solidFill>
              </a:rPr>
              <a:t>, </a:t>
            </a:r>
            <a:r>
              <a:rPr lang="ko-KR" altLang="en-US" sz="2400" dirty="0" smtClean="0">
                <a:solidFill>
                  <a:schemeClr val="bg1"/>
                </a:solidFill>
              </a:rPr>
              <a:t>자격증소지자 포함</a:t>
            </a:r>
            <a:r>
              <a:rPr lang="en-US" altLang="ko-KR" sz="2400" dirty="0" smtClean="0">
                <a:solidFill>
                  <a:schemeClr val="bg1"/>
                </a:solidFill>
              </a:rPr>
              <a:t>) </a:t>
            </a:r>
          </a:p>
          <a:p>
            <a:pPr fontAlgn="base"/>
            <a:r>
              <a:rPr lang="en-US" altLang="ko-KR" sz="2400" dirty="0">
                <a:solidFill>
                  <a:schemeClr val="bg1"/>
                </a:solidFill>
              </a:rPr>
              <a:t> </a:t>
            </a:r>
            <a:r>
              <a:rPr lang="en-US" altLang="ko-KR" sz="2400" dirty="0" smtClean="0">
                <a:solidFill>
                  <a:schemeClr val="bg1"/>
                </a:solidFill>
              </a:rPr>
              <a:t>*</a:t>
            </a:r>
            <a:r>
              <a:rPr lang="ko-KR" altLang="en-US" sz="2000" dirty="0" smtClean="0">
                <a:solidFill>
                  <a:schemeClr val="bg1"/>
                </a:solidFill>
              </a:rPr>
              <a:t>수능 점수 필요 없음</a:t>
            </a:r>
            <a:r>
              <a:rPr lang="en-US" altLang="ko-KR" sz="2000" dirty="0" smtClean="0">
                <a:solidFill>
                  <a:schemeClr val="bg1"/>
                </a:solidFill>
              </a:rPr>
              <a:t/>
            </a:r>
            <a:br>
              <a:rPr lang="en-US" altLang="ko-KR" sz="2000" dirty="0" smtClean="0">
                <a:solidFill>
                  <a:schemeClr val="bg1"/>
                </a:solidFill>
              </a:rPr>
            </a:br>
            <a:endParaRPr lang="en-US" altLang="ko-KR" sz="2000" dirty="0" smtClean="0">
              <a:solidFill>
                <a:schemeClr val="bg1"/>
              </a:solidFill>
            </a:endParaRPr>
          </a:p>
          <a:p>
            <a:pPr marL="285750" indent="-285750" fontAlgn="base">
              <a:buFontTx/>
              <a:buChar char="-"/>
            </a:pPr>
            <a:endParaRPr lang="en-US" altLang="ko-KR" sz="2400" dirty="0">
              <a:solidFill>
                <a:schemeClr val="bg1"/>
              </a:solidFill>
            </a:endParaRPr>
          </a:p>
          <a:p>
            <a:pPr marL="285750" indent="-285750" fontAlgn="base">
              <a:buFontTx/>
              <a:buChar char="-"/>
            </a:pPr>
            <a:endParaRPr lang="ko-KR" altLang="en-US" sz="2400" dirty="0">
              <a:solidFill>
                <a:schemeClr val="bg1"/>
              </a:solidFill>
            </a:endParaRPr>
          </a:p>
          <a:p>
            <a:pPr marL="285750" indent="-285750" fontAlgn="base">
              <a:buFontTx/>
              <a:buChar char="-"/>
            </a:pPr>
            <a:r>
              <a:rPr lang="ko-KR" altLang="en-US" sz="2400" b="1" dirty="0" smtClean="0">
                <a:solidFill>
                  <a:schemeClr val="bg1"/>
                </a:solidFill>
              </a:rPr>
              <a:t>제출서류 </a:t>
            </a:r>
            <a:r>
              <a:rPr lang="en-US" altLang="ko-KR" sz="2400" b="1" dirty="0">
                <a:solidFill>
                  <a:schemeClr val="bg1"/>
                </a:solidFill>
              </a:rPr>
              <a:t>:</a:t>
            </a:r>
            <a:r>
              <a:rPr lang="ko-KR" altLang="en-US" sz="2400" dirty="0">
                <a:solidFill>
                  <a:schemeClr val="bg1"/>
                </a:solidFill>
              </a:rPr>
              <a:t> 입학원서</a:t>
            </a:r>
            <a:r>
              <a:rPr lang="en-US" altLang="ko-KR" sz="2400" dirty="0">
                <a:solidFill>
                  <a:schemeClr val="bg1"/>
                </a:solidFill>
              </a:rPr>
              <a:t>(</a:t>
            </a:r>
            <a:r>
              <a:rPr lang="ko-KR" altLang="en-US" sz="2400" dirty="0" err="1">
                <a:solidFill>
                  <a:schemeClr val="bg1"/>
                </a:solidFill>
              </a:rPr>
              <a:t>본교양식</a:t>
            </a:r>
            <a:r>
              <a:rPr lang="en-US" altLang="ko-KR" sz="2400" dirty="0">
                <a:solidFill>
                  <a:schemeClr val="bg1"/>
                </a:solidFill>
              </a:rPr>
              <a:t>) 1</a:t>
            </a:r>
            <a:r>
              <a:rPr lang="ko-KR" altLang="en-US" sz="2400" dirty="0">
                <a:solidFill>
                  <a:schemeClr val="bg1"/>
                </a:solidFill>
              </a:rPr>
              <a:t>부</a:t>
            </a:r>
            <a:r>
              <a:rPr lang="en-US" altLang="ko-KR" sz="2400" dirty="0">
                <a:solidFill>
                  <a:schemeClr val="bg1"/>
                </a:solidFill>
              </a:rPr>
              <a:t>, </a:t>
            </a:r>
            <a:r>
              <a:rPr lang="ko-KR" altLang="en-US" sz="2400" dirty="0">
                <a:solidFill>
                  <a:schemeClr val="bg1"/>
                </a:solidFill>
              </a:rPr>
              <a:t>최종학력 증명서 </a:t>
            </a:r>
            <a:r>
              <a:rPr lang="en-US" altLang="ko-KR" sz="2400" dirty="0">
                <a:solidFill>
                  <a:schemeClr val="bg1"/>
                </a:solidFill>
              </a:rPr>
              <a:t>1</a:t>
            </a:r>
            <a:r>
              <a:rPr lang="ko-KR" altLang="en-US" sz="2400" dirty="0">
                <a:solidFill>
                  <a:schemeClr val="bg1"/>
                </a:solidFill>
              </a:rPr>
              <a:t>부</a:t>
            </a:r>
            <a:r>
              <a:rPr lang="en-US" altLang="ko-KR" sz="2400" dirty="0">
                <a:solidFill>
                  <a:schemeClr val="bg1"/>
                </a:solidFill>
              </a:rPr>
              <a:t>, </a:t>
            </a:r>
            <a:r>
              <a:rPr lang="ko-KR" altLang="en-US" sz="2400" dirty="0" smtClean="0">
                <a:solidFill>
                  <a:schemeClr val="bg1"/>
                </a:solidFill>
              </a:rPr>
              <a:t>주민등록등본 </a:t>
            </a:r>
            <a:r>
              <a:rPr lang="en-US" altLang="ko-KR" sz="2400" dirty="0">
                <a:solidFill>
                  <a:schemeClr val="bg1"/>
                </a:solidFill>
              </a:rPr>
              <a:t>1</a:t>
            </a:r>
            <a:r>
              <a:rPr lang="ko-KR" altLang="en-US" sz="2400" dirty="0" smtClean="0">
                <a:solidFill>
                  <a:schemeClr val="bg1"/>
                </a:solidFill>
              </a:rPr>
              <a:t>부</a:t>
            </a:r>
            <a:r>
              <a:rPr lang="en-US" altLang="ko-KR" sz="2400" dirty="0" smtClean="0">
                <a:solidFill>
                  <a:schemeClr val="bg1"/>
                </a:solidFill>
              </a:rPr>
              <a:t>,</a:t>
            </a:r>
            <a:r>
              <a:rPr lang="ko-KR" altLang="en-US" sz="2400" dirty="0">
                <a:solidFill>
                  <a:schemeClr val="bg1"/>
                </a:solidFill>
              </a:rPr>
              <a:t> 기초생활수급자 증명서 </a:t>
            </a:r>
            <a:r>
              <a:rPr lang="en-US" altLang="ko-KR" sz="2400" dirty="0">
                <a:solidFill>
                  <a:schemeClr val="bg1"/>
                </a:solidFill>
              </a:rPr>
              <a:t>1</a:t>
            </a:r>
            <a:r>
              <a:rPr lang="ko-KR" altLang="en-US" sz="2400" dirty="0">
                <a:solidFill>
                  <a:schemeClr val="bg1"/>
                </a:solidFill>
              </a:rPr>
              <a:t>부</a:t>
            </a:r>
            <a:r>
              <a:rPr lang="en-US" altLang="ko-KR" sz="2400" dirty="0">
                <a:solidFill>
                  <a:schemeClr val="bg1"/>
                </a:solidFill>
              </a:rPr>
              <a:t>(</a:t>
            </a:r>
            <a:r>
              <a:rPr lang="ko-KR" altLang="en-US" sz="2400" dirty="0">
                <a:solidFill>
                  <a:schemeClr val="bg1"/>
                </a:solidFill>
              </a:rPr>
              <a:t>해당자 한함</a:t>
            </a:r>
            <a:r>
              <a:rPr lang="en-US" altLang="ko-KR" sz="2400" dirty="0" smtClean="0">
                <a:solidFill>
                  <a:schemeClr val="bg1"/>
                </a:solidFill>
              </a:rPr>
              <a:t>)</a:t>
            </a:r>
          </a:p>
          <a:p>
            <a:pPr marL="285750" indent="-285750" fontAlgn="base">
              <a:buFontTx/>
              <a:buChar char="-"/>
            </a:pPr>
            <a:endParaRPr lang="en-US" altLang="ko-KR" sz="2400" dirty="0">
              <a:solidFill>
                <a:schemeClr val="bg1"/>
              </a:solidFill>
            </a:endParaRPr>
          </a:p>
          <a:p>
            <a:pPr marL="285750" indent="-285750" fontAlgn="base">
              <a:buFontTx/>
              <a:buChar char="-"/>
            </a:pPr>
            <a:endParaRPr lang="en-US" altLang="ko-KR" sz="2400" dirty="0" smtClean="0">
              <a:solidFill>
                <a:schemeClr val="bg1"/>
              </a:solidFill>
            </a:endParaRPr>
          </a:p>
          <a:p>
            <a:pPr fontAlgn="base"/>
            <a:r>
              <a:rPr lang="en-US" altLang="ko-KR" sz="2400" dirty="0" smtClean="0">
                <a:solidFill>
                  <a:schemeClr val="bg1"/>
                </a:solidFill>
              </a:rPr>
              <a:t>  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02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0" y="0"/>
            <a:ext cx="7561263" cy="756126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540270" y="245849"/>
            <a:ext cx="67687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독립야구단 신입생 </a:t>
            </a:r>
            <a:r>
              <a:rPr lang="ko-KR" altLang="en-US" sz="4800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모집</a:t>
            </a:r>
            <a:endParaRPr lang="en-US" altLang="ko-KR" sz="4800" dirty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227" y="1399067"/>
            <a:ext cx="72728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buFontTx/>
              <a:buChar char="-"/>
            </a:pPr>
            <a:r>
              <a:rPr lang="ko-KR" altLang="en-US" b="1" dirty="0" smtClean="0">
                <a:solidFill>
                  <a:schemeClr val="bg1"/>
                </a:solidFill>
              </a:rPr>
              <a:t>접수기간 </a:t>
            </a:r>
            <a:r>
              <a:rPr lang="ko-KR" altLang="en-US" b="1" dirty="0">
                <a:solidFill>
                  <a:schemeClr val="bg1"/>
                </a:solidFill>
              </a:rPr>
              <a:t>및 전형방법 </a:t>
            </a:r>
            <a:r>
              <a:rPr lang="en-US" altLang="ko-KR" b="1" dirty="0">
                <a:solidFill>
                  <a:schemeClr val="bg1"/>
                </a:solidFill>
              </a:rPr>
              <a:t>:</a:t>
            </a:r>
            <a:r>
              <a:rPr lang="ko-KR" altLang="en-US" dirty="0">
                <a:solidFill>
                  <a:schemeClr val="bg1"/>
                </a:solidFill>
              </a:rPr>
              <a:t> 전공별 정원 </a:t>
            </a:r>
            <a:r>
              <a:rPr lang="ko-KR" altLang="en-US" dirty="0" smtClean="0">
                <a:solidFill>
                  <a:schemeClr val="bg1"/>
                </a:solidFill>
              </a:rPr>
              <a:t>모집 시까지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서류 및 면접 전형 실시 * </a:t>
            </a:r>
            <a:r>
              <a:rPr lang="ko-KR" altLang="en-US" dirty="0" smtClean="0">
                <a:solidFill>
                  <a:schemeClr val="bg1"/>
                </a:solidFill>
              </a:rPr>
              <a:t>적정 인원 미달 시 폐강될 수 있음</a:t>
            </a:r>
            <a:r>
              <a:rPr lang="en-US" altLang="ko-KR" dirty="0">
                <a:solidFill>
                  <a:schemeClr val="bg1"/>
                </a:solidFill>
              </a:rPr>
              <a:t> </a:t>
            </a:r>
            <a:r>
              <a:rPr lang="en-US" altLang="ko-KR" sz="1600" dirty="0" smtClean="0">
                <a:solidFill>
                  <a:schemeClr val="bg1"/>
                </a:solidFill>
              </a:rPr>
              <a:t>-</a:t>
            </a:r>
            <a:r>
              <a:rPr lang="ko-KR" altLang="en-US" sz="1600" dirty="0" smtClean="0">
                <a:solidFill>
                  <a:schemeClr val="bg1"/>
                </a:solidFill>
              </a:rPr>
              <a:t>아래 내용 참조</a:t>
            </a:r>
            <a:endParaRPr lang="en-US" altLang="ko-KR" sz="1600" dirty="0" smtClean="0">
              <a:solidFill>
                <a:schemeClr val="bg1"/>
              </a:solidFill>
            </a:endParaRPr>
          </a:p>
          <a:p>
            <a:pPr marL="285750" indent="-285750" fontAlgn="base">
              <a:buFontTx/>
              <a:buChar char="-"/>
            </a:pPr>
            <a:endParaRPr lang="ko-KR" altLang="en-US" dirty="0">
              <a:solidFill>
                <a:schemeClr val="bg1"/>
              </a:solidFill>
            </a:endParaRPr>
          </a:p>
          <a:p>
            <a:pPr marL="285750" indent="-285750" fontAlgn="base">
              <a:buFontTx/>
              <a:buChar char="-"/>
            </a:pPr>
            <a:r>
              <a:rPr lang="ko-KR" altLang="en-US" b="1" dirty="0" smtClean="0">
                <a:solidFill>
                  <a:schemeClr val="bg1"/>
                </a:solidFill>
              </a:rPr>
              <a:t>접수처 </a:t>
            </a:r>
            <a:r>
              <a:rPr lang="en-US" altLang="ko-KR" b="1" dirty="0">
                <a:solidFill>
                  <a:schemeClr val="bg1"/>
                </a:solidFill>
              </a:rPr>
              <a:t>:</a:t>
            </a:r>
            <a:r>
              <a:rPr lang="ko-KR" altLang="en-US" dirty="0">
                <a:solidFill>
                  <a:schemeClr val="bg1"/>
                </a:solidFill>
              </a:rPr>
              <a:t> 호서대학교 천안캠퍼스 </a:t>
            </a:r>
            <a:r>
              <a:rPr lang="en-US" altLang="ko-KR" dirty="0">
                <a:solidFill>
                  <a:schemeClr val="bg1"/>
                </a:solidFill>
              </a:rPr>
              <a:t>3</a:t>
            </a:r>
            <a:r>
              <a:rPr lang="ko-KR" altLang="en-US" dirty="0">
                <a:solidFill>
                  <a:schemeClr val="bg1"/>
                </a:solidFill>
              </a:rPr>
              <a:t>호관 </a:t>
            </a:r>
            <a:r>
              <a:rPr lang="en-US" altLang="ko-KR" dirty="0">
                <a:solidFill>
                  <a:schemeClr val="bg1"/>
                </a:solidFill>
              </a:rPr>
              <a:t>201</a:t>
            </a:r>
            <a:r>
              <a:rPr lang="ko-KR" altLang="en-US" dirty="0">
                <a:solidFill>
                  <a:schemeClr val="bg1"/>
                </a:solidFill>
              </a:rPr>
              <a:t>호</a:t>
            </a:r>
            <a:r>
              <a:rPr lang="en-US" altLang="ko-KR" dirty="0">
                <a:solidFill>
                  <a:schemeClr val="bg1"/>
                </a:solidFill>
              </a:rPr>
              <a:t>(</a:t>
            </a:r>
            <a:r>
              <a:rPr lang="ko-KR" altLang="en-US" dirty="0">
                <a:solidFill>
                  <a:schemeClr val="bg1"/>
                </a:solidFill>
              </a:rPr>
              <a:t>평생교육원 </a:t>
            </a:r>
            <a:r>
              <a:rPr lang="ko-KR" altLang="en-US" dirty="0" err="1">
                <a:solidFill>
                  <a:schemeClr val="bg1"/>
                </a:solidFill>
              </a:rPr>
              <a:t>교학팀</a:t>
            </a:r>
            <a:r>
              <a:rPr lang="en-US" altLang="ko-KR" dirty="0">
                <a:solidFill>
                  <a:schemeClr val="bg1"/>
                </a:solidFill>
              </a:rPr>
              <a:t>) (</a:t>
            </a:r>
            <a:r>
              <a:rPr lang="ko-KR" altLang="en-US" dirty="0">
                <a:solidFill>
                  <a:schemeClr val="bg1"/>
                </a:solidFill>
              </a:rPr>
              <a:t>온라인 접수 가능 </a:t>
            </a:r>
            <a:r>
              <a:rPr lang="en-US" altLang="ko-KR" dirty="0">
                <a:solidFill>
                  <a:schemeClr val="bg1"/>
                </a:solidFill>
              </a:rPr>
              <a:t>: </a:t>
            </a:r>
            <a:r>
              <a:rPr lang="ko-KR" altLang="en-US" dirty="0">
                <a:solidFill>
                  <a:schemeClr val="bg1"/>
                </a:solidFill>
              </a:rPr>
              <a:t>우측상단</a:t>
            </a:r>
            <a:r>
              <a:rPr lang="en-US" altLang="ko-KR" dirty="0" smtClean="0">
                <a:solidFill>
                  <a:schemeClr val="bg1"/>
                </a:solidFill>
              </a:rPr>
              <a:t>) </a:t>
            </a:r>
            <a:r>
              <a:rPr lang="en-US" altLang="ko-KR" sz="1600" dirty="0">
                <a:solidFill>
                  <a:schemeClr val="bg1"/>
                </a:solidFill>
              </a:rPr>
              <a:t>-</a:t>
            </a:r>
            <a:r>
              <a:rPr lang="ko-KR" altLang="en-US" sz="1600" dirty="0" smtClean="0">
                <a:solidFill>
                  <a:schemeClr val="bg1"/>
                </a:solidFill>
              </a:rPr>
              <a:t>아래 내용 참조</a:t>
            </a:r>
            <a:endParaRPr lang="en-US" altLang="ko-KR" sz="1600" dirty="0" smtClean="0">
              <a:solidFill>
                <a:schemeClr val="bg1"/>
              </a:solidFill>
            </a:endParaRPr>
          </a:p>
          <a:p>
            <a:pPr marL="285750" indent="-285750" fontAlgn="base">
              <a:buFontTx/>
              <a:buChar char="-"/>
            </a:pPr>
            <a:endParaRPr lang="ko-KR" altLang="en-US" dirty="0">
              <a:solidFill>
                <a:schemeClr val="bg1"/>
              </a:solidFill>
            </a:endParaRPr>
          </a:p>
          <a:p>
            <a:pPr marL="285750" indent="-285750" fontAlgn="base">
              <a:buFontTx/>
              <a:buChar char="-"/>
            </a:pPr>
            <a:r>
              <a:rPr lang="ko-KR" altLang="en-US" b="1" dirty="0" smtClean="0">
                <a:solidFill>
                  <a:schemeClr val="bg1"/>
                </a:solidFill>
              </a:rPr>
              <a:t>환불 규정 </a:t>
            </a:r>
            <a:r>
              <a:rPr lang="en-US" altLang="ko-KR" dirty="0">
                <a:solidFill>
                  <a:schemeClr val="bg1"/>
                </a:solidFill>
              </a:rPr>
              <a:t>: </a:t>
            </a:r>
            <a:r>
              <a:rPr lang="ko-KR" altLang="en-US" dirty="0" err="1">
                <a:solidFill>
                  <a:schemeClr val="bg1"/>
                </a:solidFill>
              </a:rPr>
              <a:t>평가인정</a:t>
            </a:r>
            <a:r>
              <a:rPr lang="ko-KR" altLang="en-US" dirty="0">
                <a:solidFill>
                  <a:schemeClr val="bg1"/>
                </a:solidFill>
              </a:rPr>
              <a:t> 학습과정 운영에 대한 규정에 의거 </a:t>
            </a:r>
            <a:r>
              <a:rPr lang="ko-KR" altLang="en-US" dirty="0" smtClean="0">
                <a:solidFill>
                  <a:schemeClr val="bg1"/>
                </a:solidFill>
              </a:rPr>
              <a:t>환불</a:t>
            </a:r>
            <a:endParaRPr lang="en-US" altLang="ko-KR" dirty="0" smtClean="0">
              <a:solidFill>
                <a:schemeClr val="bg1"/>
              </a:solidFill>
            </a:endParaRPr>
          </a:p>
          <a:p>
            <a:pPr marL="285750" indent="-285750" fontAlgn="base">
              <a:buFontTx/>
              <a:buChar char="-"/>
            </a:pPr>
            <a:endParaRPr lang="ko-KR" altLang="en-US" dirty="0">
              <a:solidFill>
                <a:schemeClr val="bg1"/>
              </a:solidFill>
            </a:endParaRPr>
          </a:p>
          <a:p>
            <a:pPr fontAlgn="base"/>
            <a:r>
              <a:rPr lang="en-US" altLang="ko-KR" dirty="0" smtClean="0">
                <a:solidFill>
                  <a:schemeClr val="bg1"/>
                </a:solidFill>
              </a:rPr>
              <a:t>- </a:t>
            </a:r>
            <a:r>
              <a:rPr lang="ko-KR" altLang="en-US" dirty="0" smtClean="0">
                <a:solidFill>
                  <a:schemeClr val="bg1"/>
                </a:solidFill>
              </a:rPr>
              <a:t>네이버에서 </a:t>
            </a:r>
            <a:r>
              <a:rPr lang="ko-KR" altLang="en-US" dirty="0">
                <a:solidFill>
                  <a:schemeClr val="bg1"/>
                </a:solidFill>
              </a:rPr>
              <a:t>호서대학교 평생교육원 </a:t>
            </a:r>
            <a:r>
              <a:rPr lang="ko-KR" altLang="en-US" dirty="0" err="1">
                <a:solidFill>
                  <a:schemeClr val="bg1"/>
                </a:solidFill>
              </a:rPr>
              <a:t>학점은행제</a:t>
            </a:r>
            <a:r>
              <a:rPr lang="ko-KR" altLang="en-US" dirty="0">
                <a:solidFill>
                  <a:schemeClr val="bg1"/>
                </a:solidFill>
              </a:rPr>
              <a:t> 체육학과</a:t>
            </a:r>
            <a:r>
              <a:rPr lang="en-US" altLang="ko-KR" dirty="0">
                <a:solidFill>
                  <a:schemeClr val="bg1"/>
                </a:solidFill>
              </a:rPr>
              <a:t>(</a:t>
            </a:r>
            <a:r>
              <a:rPr lang="ko-KR" altLang="en-US" dirty="0">
                <a:solidFill>
                  <a:schemeClr val="bg1"/>
                </a:solidFill>
              </a:rPr>
              <a:t>학사과정</a:t>
            </a:r>
            <a:r>
              <a:rPr lang="en-US" altLang="ko-KR" dirty="0">
                <a:solidFill>
                  <a:schemeClr val="bg1"/>
                </a:solidFill>
              </a:rPr>
              <a:t>)</a:t>
            </a:r>
            <a:r>
              <a:rPr lang="ko-KR" altLang="en-US" dirty="0">
                <a:solidFill>
                  <a:schemeClr val="bg1"/>
                </a:solidFill>
              </a:rPr>
              <a:t>를 검색하시면 </a:t>
            </a:r>
            <a:r>
              <a:rPr lang="ko-KR" altLang="en-US" dirty="0" smtClean="0">
                <a:solidFill>
                  <a:schemeClr val="bg1"/>
                </a:solidFill>
              </a:rPr>
              <a:t>됨</a:t>
            </a:r>
            <a:endParaRPr lang="en-US" altLang="ko-KR" dirty="0" smtClean="0">
              <a:solidFill>
                <a:schemeClr val="bg1"/>
              </a:solidFill>
            </a:endParaRPr>
          </a:p>
          <a:p>
            <a:pPr marL="285750" indent="-285750" fontAlgn="base">
              <a:buFontTx/>
              <a:buChar char="-"/>
            </a:pPr>
            <a:endParaRPr lang="en-US" altLang="ko-KR" dirty="0" smtClean="0">
              <a:solidFill>
                <a:schemeClr val="bg1"/>
              </a:solidFill>
            </a:endParaRPr>
          </a:p>
          <a:p>
            <a:pPr algn="ctr" fontAlgn="base">
              <a:lnSpc>
                <a:spcPct val="150000"/>
              </a:lnSpc>
            </a:pPr>
            <a:r>
              <a:rPr lang="en-US" altLang="ko-KR" dirty="0" smtClean="0">
                <a:solidFill>
                  <a:schemeClr val="bg1"/>
                </a:solidFill>
              </a:rPr>
              <a:t>---</a:t>
            </a:r>
            <a:r>
              <a:rPr lang="ko-KR" altLang="en-US" dirty="0" smtClean="0">
                <a:solidFill>
                  <a:schemeClr val="bg1"/>
                </a:solidFill>
              </a:rPr>
              <a:t>아래 내용</a:t>
            </a:r>
            <a:r>
              <a:rPr lang="en-US" altLang="ko-KR" dirty="0" smtClean="0">
                <a:solidFill>
                  <a:schemeClr val="bg1"/>
                </a:solidFill>
              </a:rPr>
              <a:t>---</a:t>
            </a:r>
            <a:endParaRPr lang="ko-KR" altLang="en-US" dirty="0">
              <a:solidFill>
                <a:schemeClr val="bg1"/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ko-KR" altLang="en-US" dirty="0" smtClean="0">
                <a:solidFill>
                  <a:schemeClr val="bg1"/>
                </a:solidFill>
              </a:rPr>
              <a:t>***직접 박정근 교수에게 연락하시면 됩니다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  <a:r>
              <a:rPr lang="ko-KR" altLang="en-US" dirty="0" smtClean="0">
                <a:solidFill>
                  <a:schemeClr val="bg1"/>
                </a:solidFill>
              </a:rPr>
              <a:t> </a:t>
            </a:r>
            <a:r>
              <a:rPr lang="en-US" altLang="ko-KR" dirty="0" smtClean="0">
                <a:solidFill>
                  <a:schemeClr val="bg1"/>
                </a:solidFill>
              </a:rPr>
              <a:t>010-2306-4917, </a:t>
            </a:r>
            <a:r>
              <a:rPr lang="ko-KR" altLang="en-US" dirty="0" smtClean="0">
                <a:solidFill>
                  <a:schemeClr val="bg1"/>
                </a:solidFill>
              </a:rPr>
              <a:t>지원서는 이메일</a:t>
            </a:r>
            <a:r>
              <a:rPr lang="en-US" altLang="ko-KR" dirty="0" smtClean="0">
                <a:solidFill>
                  <a:schemeClr val="bg1"/>
                </a:solidFill>
              </a:rPr>
              <a:t>(</a:t>
            </a:r>
            <a:r>
              <a:rPr lang="en-US" altLang="ko-KR" u="sng" dirty="0" smtClean="0">
                <a:solidFill>
                  <a:schemeClr val="bg1"/>
                </a:solidFill>
                <a:hlinkClick r:id="rId2"/>
              </a:rPr>
              <a:t>jkpark3838@naver.com</a:t>
            </a:r>
            <a:r>
              <a:rPr lang="en-US" altLang="ko-KR" dirty="0" smtClean="0">
                <a:solidFill>
                  <a:schemeClr val="bg1"/>
                </a:solidFill>
              </a:rPr>
              <a:t>)</a:t>
            </a:r>
            <a:r>
              <a:rPr lang="ko-KR" altLang="en-US" dirty="0" smtClean="0">
                <a:solidFill>
                  <a:schemeClr val="bg1"/>
                </a:solidFill>
              </a:rPr>
              <a:t>로 보내면 수합해서 박정근교수가 직접 평생교육원에 제출할 것입니다</a:t>
            </a:r>
            <a:r>
              <a:rPr lang="en-US" altLang="ko-KR" dirty="0" smtClean="0">
                <a:solidFill>
                  <a:schemeClr val="bg1"/>
                </a:solidFill>
              </a:rPr>
              <a:t>. </a:t>
            </a:r>
            <a:r>
              <a:rPr lang="ko-KR" altLang="en-US" dirty="0" smtClean="0">
                <a:solidFill>
                  <a:schemeClr val="bg1"/>
                </a:solidFill>
              </a:rPr>
              <a:t>위 지원서는 내년 </a:t>
            </a:r>
            <a:r>
              <a:rPr lang="en-US" altLang="ko-KR" dirty="0" smtClean="0">
                <a:solidFill>
                  <a:schemeClr val="bg1"/>
                </a:solidFill>
              </a:rPr>
              <a:t>2020</a:t>
            </a:r>
            <a:r>
              <a:rPr lang="ko-KR" altLang="en-US" dirty="0" smtClean="0">
                <a:solidFill>
                  <a:schemeClr val="bg1"/>
                </a:solidFill>
              </a:rPr>
              <a:t>년 </a:t>
            </a:r>
            <a:r>
              <a:rPr lang="en-US" altLang="ko-KR" dirty="0" smtClean="0">
                <a:solidFill>
                  <a:schemeClr val="bg1"/>
                </a:solidFill>
              </a:rPr>
              <a:t>2</a:t>
            </a:r>
            <a:r>
              <a:rPr lang="ko-KR" altLang="en-US" dirty="0" smtClean="0">
                <a:solidFill>
                  <a:schemeClr val="bg1"/>
                </a:solidFill>
              </a:rPr>
              <a:t>월</a:t>
            </a:r>
            <a:r>
              <a:rPr lang="en-US" altLang="ko-KR" dirty="0" smtClean="0">
                <a:solidFill>
                  <a:schemeClr val="bg1"/>
                </a:solidFill>
              </a:rPr>
              <a:t>20</a:t>
            </a:r>
            <a:r>
              <a:rPr lang="ko-KR" altLang="en-US" dirty="0" smtClean="0">
                <a:solidFill>
                  <a:schemeClr val="bg1"/>
                </a:solidFill>
              </a:rPr>
              <a:t>일까지 제출하면 됩니다</a:t>
            </a:r>
            <a:r>
              <a:rPr lang="en-US" altLang="ko-KR" dirty="0" smtClean="0">
                <a:solidFill>
                  <a:schemeClr val="bg1"/>
                </a:solidFill>
              </a:rPr>
              <a:t>. </a:t>
            </a:r>
            <a:r>
              <a:rPr lang="ko-KR" altLang="en-US" dirty="0" smtClean="0">
                <a:solidFill>
                  <a:schemeClr val="bg1"/>
                </a:solidFill>
              </a:rPr>
              <a:t>되도록 빨리 지원하세요</a:t>
            </a:r>
            <a:r>
              <a:rPr lang="en-US" altLang="ko-KR" dirty="0" smtClean="0">
                <a:solidFill>
                  <a:schemeClr val="bg1"/>
                </a:solidFill>
              </a:rPr>
              <a:t>. </a:t>
            </a:r>
            <a:r>
              <a:rPr lang="ko-KR" altLang="en-US" dirty="0" smtClean="0">
                <a:solidFill>
                  <a:schemeClr val="bg1"/>
                </a:solidFill>
              </a:rPr>
              <a:t>선착순 </a:t>
            </a:r>
            <a:r>
              <a:rPr lang="en-US" altLang="ko-KR" dirty="0" smtClean="0">
                <a:solidFill>
                  <a:schemeClr val="bg1"/>
                </a:solidFill>
              </a:rPr>
              <a:t>20</a:t>
            </a:r>
            <a:r>
              <a:rPr lang="ko-KR" altLang="en-US" dirty="0" smtClean="0">
                <a:solidFill>
                  <a:schemeClr val="bg1"/>
                </a:solidFill>
              </a:rPr>
              <a:t>명</a:t>
            </a:r>
            <a:r>
              <a:rPr lang="en-US" altLang="ko-KR" dirty="0" smtClean="0">
                <a:solidFill>
                  <a:schemeClr val="bg1"/>
                </a:solidFill>
              </a:rPr>
              <a:t>(1</a:t>
            </a:r>
            <a:r>
              <a:rPr lang="ko-KR" altLang="en-US" dirty="0" smtClean="0">
                <a:solidFill>
                  <a:schemeClr val="bg1"/>
                </a:solidFill>
              </a:rPr>
              <a:t>반 구성</a:t>
            </a:r>
            <a:r>
              <a:rPr lang="en-US" altLang="ko-KR" dirty="0" smtClean="0">
                <a:solidFill>
                  <a:schemeClr val="bg1"/>
                </a:solidFill>
              </a:rPr>
              <a:t>)</a:t>
            </a:r>
            <a:r>
              <a:rPr lang="ko-KR" altLang="en-US" dirty="0" smtClean="0">
                <a:solidFill>
                  <a:schemeClr val="bg1"/>
                </a:solidFill>
              </a:rPr>
              <a:t>입니다</a:t>
            </a:r>
            <a:r>
              <a:rPr lang="en-US" altLang="ko-KR" dirty="0" smtClean="0">
                <a:solidFill>
                  <a:schemeClr val="bg1"/>
                </a:solidFill>
              </a:rPr>
              <a:t>. </a:t>
            </a:r>
            <a:r>
              <a:rPr lang="ko-KR" altLang="en-US" dirty="0" smtClean="0">
                <a:solidFill>
                  <a:schemeClr val="bg1"/>
                </a:solidFill>
              </a:rPr>
              <a:t>만약 인원이 많으면 </a:t>
            </a:r>
            <a:r>
              <a:rPr lang="en-US" altLang="ko-KR" dirty="0" smtClean="0">
                <a:solidFill>
                  <a:schemeClr val="bg1"/>
                </a:solidFill>
              </a:rPr>
              <a:t>2</a:t>
            </a:r>
            <a:r>
              <a:rPr lang="ko-KR" altLang="en-US" dirty="0" smtClean="0">
                <a:solidFill>
                  <a:schemeClr val="bg1"/>
                </a:solidFill>
              </a:rPr>
              <a:t>반</a:t>
            </a:r>
            <a:r>
              <a:rPr lang="en-US" altLang="ko-KR" dirty="0" smtClean="0">
                <a:solidFill>
                  <a:schemeClr val="bg1"/>
                </a:solidFill>
              </a:rPr>
              <a:t>(1</a:t>
            </a:r>
            <a:r>
              <a:rPr lang="ko-KR" altLang="en-US" dirty="0" smtClean="0">
                <a:solidFill>
                  <a:schemeClr val="bg1"/>
                </a:solidFill>
              </a:rPr>
              <a:t>반 </a:t>
            </a:r>
            <a:r>
              <a:rPr lang="en-US" altLang="ko-KR" dirty="0" smtClean="0">
                <a:solidFill>
                  <a:schemeClr val="bg1"/>
                </a:solidFill>
              </a:rPr>
              <a:t>20</a:t>
            </a:r>
            <a:r>
              <a:rPr lang="ko-KR" altLang="en-US" dirty="0" smtClean="0">
                <a:solidFill>
                  <a:schemeClr val="bg1"/>
                </a:solidFill>
              </a:rPr>
              <a:t>명</a:t>
            </a:r>
            <a:r>
              <a:rPr lang="en-US" altLang="ko-KR" dirty="0" smtClean="0">
                <a:solidFill>
                  <a:schemeClr val="bg1"/>
                </a:solidFill>
              </a:rPr>
              <a:t>, 2</a:t>
            </a:r>
            <a:r>
              <a:rPr lang="ko-KR" altLang="en-US" dirty="0" smtClean="0">
                <a:solidFill>
                  <a:schemeClr val="bg1"/>
                </a:solidFill>
              </a:rPr>
              <a:t>반 </a:t>
            </a:r>
            <a:r>
              <a:rPr lang="en-US" altLang="ko-KR" dirty="0" smtClean="0">
                <a:solidFill>
                  <a:schemeClr val="bg1"/>
                </a:solidFill>
              </a:rPr>
              <a:t>40</a:t>
            </a:r>
            <a:r>
              <a:rPr lang="ko-KR" altLang="en-US" dirty="0" smtClean="0">
                <a:solidFill>
                  <a:schemeClr val="bg1"/>
                </a:solidFill>
              </a:rPr>
              <a:t>명</a:t>
            </a:r>
            <a:r>
              <a:rPr lang="en-US" altLang="ko-KR" dirty="0" smtClean="0">
                <a:solidFill>
                  <a:schemeClr val="bg1"/>
                </a:solidFill>
              </a:rPr>
              <a:t>) </a:t>
            </a:r>
            <a:r>
              <a:rPr lang="ko-KR" altLang="en-US" dirty="0" smtClean="0">
                <a:solidFill>
                  <a:schemeClr val="bg1"/>
                </a:solidFill>
              </a:rPr>
              <a:t>구성 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06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606</Words>
  <Application>Microsoft Office PowerPoint</Application>
  <PresentationFormat>사용자 지정</PresentationFormat>
  <Paragraphs>129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4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 </vt:lpstr>
      <vt:lpstr> 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오동철</dc:creator>
  <cp:lastModifiedBy>user</cp:lastModifiedBy>
  <cp:revision>47</cp:revision>
  <dcterms:created xsi:type="dcterms:W3CDTF">2018-01-25T00:46:44Z</dcterms:created>
  <dcterms:modified xsi:type="dcterms:W3CDTF">2019-09-26T02:21:27Z</dcterms:modified>
</cp:coreProperties>
</file>