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1"/>
  </p:handoutMasterIdLst>
  <p:sldIdLst>
    <p:sldId id="258" r:id="rId2"/>
    <p:sldId id="263" r:id="rId3"/>
    <p:sldId id="256" r:id="rId4"/>
    <p:sldId id="301" r:id="rId5"/>
    <p:sldId id="305" r:id="rId6"/>
    <p:sldId id="306" r:id="rId7"/>
    <p:sldId id="304" r:id="rId8"/>
    <p:sldId id="261" r:id="rId9"/>
    <p:sldId id="265" r:id="rId10"/>
    <p:sldId id="294" r:id="rId11"/>
    <p:sldId id="266" r:id="rId12"/>
    <p:sldId id="274" r:id="rId13"/>
    <p:sldId id="293" r:id="rId14"/>
    <p:sldId id="275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68" r:id="rId23"/>
    <p:sldId id="300" r:id="rId24"/>
    <p:sldId id="297" r:id="rId25"/>
    <p:sldId id="298" r:id="rId26"/>
    <p:sldId id="295" r:id="rId27"/>
    <p:sldId id="269" r:id="rId28"/>
    <p:sldId id="296" r:id="rId29"/>
    <p:sldId id="307" r:id="rId30"/>
  </p:sldIdLst>
  <p:sldSz cx="9144000" cy="6858000" type="screen4x3"/>
  <p:notesSz cx="9926638" cy="679767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0A0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116" d="100"/>
          <a:sy n="116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C5393-8255-41B7-8356-66505525C97A}" type="datetimeFigureOut">
              <a:rPr lang="ko-KR" altLang="en-US" smtClean="0"/>
              <a:pPr/>
              <a:t>2016-02-05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1E6D3C-DFB7-46EE-B165-BD14BF9FA3F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CB16A-6745-45FC-BB0C-F48D10617A96}" type="datetimeFigureOut">
              <a:rPr lang="ko-KR" altLang="en-US" smtClean="0"/>
              <a:pPr/>
              <a:t>2016-02-05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DC4BD-2A3A-4A3E-B367-5FBD0B5AFB1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CB16A-6745-45FC-BB0C-F48D10617A96}" type="datetimeFigureOut">
              <a:rPr lang="ko-KR" altLang="en-US" smtClean="0"/>
              <a:pPr/>
              <a:t>2016-02-05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DC4BD-2A3A-4A3E-B367-5FBD0B5AFB1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CB16A-6745-45FC-BB0C-F48D10617A96}" type="datetimeFigureOut">
              <a:rPr lang="ko-KR" altLang="en-US" smtClean="0"/>
              <a:pPr/>
              <a:t>2016-02-05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DC4BD-2A3A-4A3E-B367-5FBD0B5AFB1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CB16A-6745-45FC-BB0C-F48D10617A96}" type="datetimeFigureOut">
              <a:rPr lang="ko-KR" altLang="en-US" smtClean="0"/>
              <a:pPr/>
              <a:t>2016-02-05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DC4BD-2A3A-4A3E-B367-5FBD0B5AFB1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CB16A-6745-45FC-BB0C-F48D10617A96}" type="datetimeFigureOut">
              <a:rPr lang="ko-KR" altLang="en-US" smtClean="0"/>
              <a:pPr/>
              <a:t>2016-02-05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DC4BD-2A3A-4A3E-B367-5FBD0B5AFB1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CB16A-6745-45FC-BB0C-F48D10617A96}" type="datetimeFigureOut">
              <a:rPr lang="ko-KR" altLang="en-US" smtClean="0"/>
              <a:pPr/>
              <a:t>2016-02-05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DC4BD-2A3A-4A3E-B367-5FBD0B5AFB1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CB16A-6745-45FC-BB0C-F48D10617A96}" type="datetimeFigureOut">
              <a:rPr lang="ko-KR" altLang="en-US" smtClean="0"/>
              <a:pPr/>
              <a:t>2016-02-05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DC4BD-2A3A-4A3E-B367-5FBD0B5AFB1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CB16A-6745-45FC-BB0C-F48D10617A96}" type="datetimeFigureOut">
              <a:rPr lang="ko-KR" altLang="en-US" smtClean="0"/>
              <a:pPr/>
              <a:t>2016-02-05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DC4BD-2A3A-4A3E-B367-5FBD0B5AFB1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CB16A-6745-45FC-BB0C-F48D10617A96}" type="datetimeFigureOut">
              <a:rPr lang="ko-KR" altLang="en-US" smtClean="0"/>
              <a:pPr/>
              <a:t>2016-02-05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DC4BD-2A3A-4A3E-B367-5FBD0B5AFB1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CB16A-6745-45FC-BB0C-F48D10617A96}" type="datetimeFigureOut">
              <a:rPr lang="ko-KR" altLang="en-US" smtClean="0"/>
              <a:pPr/>
              <a:t>2016-02-05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DC4BD-2A3A-4A3E-B367-5FBD0B5AFB1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CB16A-6745-45FC-BB0C-F48D10617A96}" type="datetimeFigureOut">
              <a:rPr lang="ko-KR" altLang="en-US" smtClean="0"/>
              <a:pPr/>
              <a:t>2016-02-05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DC4BD-2A3A-4A3E-B367-5FBD0B5AFB1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CB16A-6745-45FC-BB0C-F48D10617A96}" type="datetimeFigureOut">
              <a:rPr lang="ko-KR" altLang="en-US" smtClean="0"/>
              <a:pPr/>
              <a:t>2016-02-05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DC4BD-2A3A-4A3E-B367-5FBD0B5AFB1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19.wdp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microsoft.com/office/2007/relationships/hdphoto" Target="../media/hdphoto19.wdp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microsoft.com/office/2007/relationships/hdphoto" Target="../media/hdphoto19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9.wdp"/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9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pinfo.sports.or.k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 dirty="0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27584" y="116632"/>
            <a:ext cx="3168352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  <p:sp>
        <p:nvSpPr>
          <p:cNvPr id="8" name="직사각형 7"/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ko-KR" altLang="en-US" dirty="0">
              <a:solidFill>
                <a:srgbClr val="FFFFFF"/>
              </a:solidFill>
              <a:ea typeface="굴림" charset="-127"/>
            </a:endParaRPr>
          </a:p>
        </p:txBody>
      </p:sp>
      <p:pic>
        <p:nvPicPr>
          <p:cNvPr id="9" name="그림 11" descr="KBA 로고 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t="39583" r="7291" b="38542"/>
          <a:stretch>
            <a:fillRect/>
          </a:stretch>
        </p:blipFill>
        <p:spPr bwMode="auto">
          <a:xfrm>
            <a:off x="3203848" y="5373216"/>
            <a:ext cx="2643206" cy="720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직선 연결선 9"/>
          <p:cNvCxnSpPr/>
          <p:nvPr/>
        </p:nvCxnSpPr>
        <p:spPr>
          <a:xfrm>
            <a:off x="507632" y="1124744"/>
            <a:ext cx="8064896" cy="0"/>
          </a:xfrm>
          <a:prstGeom prst="line">
            <a:avLst/>
          </a:prstGeom>
          <a:ln w="9525" cap="rnd">
            <a:gradFill flip="none" rotWithShape="1">
              <a:gsLst>
                <a:gs pos="100000">
                  <a:srgbClr val="000000">
                    <a:alpha val="0"/>
                  </a:srgbClr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0" y="1714488"/>
            <a:ext cx="9144000" cy="2664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600" b="1" dirty="0" smtClean="0">
                <a:solidFill>
                  <a:schemeClr val="tx1"/>
                </a:solidFill>
              </a:rPr>
              <a:t>2016</a:t>
            </a:r>
            <a:r>
              <a:rPr lang="ko-KR" altLang="en-US" sz="4600" b="1" dirty="0" smtClean="0">
                <a:solidFill>
                  <a:schemeClr val="tx1"/>
                </a:solidFill>
              </a:rPr>
              <a:t>년도</a:t>
            </a:r>
            <a:r>
              <a:rPr lang="en-US" altLang="ko-KR" sz="4600" b="1" dirty="0" smtClean="0">
                <a:solidFill>
                  <a:schemeClr val="tx1"/>
                </a:solidFill>
              </a:rPr>
              <a:t> </a:t>
            </a:r>
            <a:r>
              <a:rPr lang="ko-KR" altLang="en-US" sz="4600" b="1" dirty="0" smtClean="0">
                <a:solidFill>
                  <a:schemeClr val="tx1"/>
                </a:solidFill>
              </a:rPr>
              <a:t>임원 및 선수 등록요강</a:t>
            </a:r>
            <a:endParaRPr lang="ko-KR" altLang="en-US" sz="4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4000500" cy="42862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27584" y="116632"/>
            <a:ext cx="3168352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/>
              <a:t>임원 및 선수 등록요강</a:t>
            </a:r>
            <a:endParaRPr lang="ko-KR" altLang="en-US" b="1" dirty="0"/>
          </a:p>
        </p:txBody>
      </p:sp>
      <p:sp>
        <p:nvSpPr>
          <p:cNvPr id="8" name="직사각형 7"/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pic>
        <p:nvPicPr>
          <p:cNvPr id="9" name="그림 11" descr="KBA 로고 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t="39583" r="7291" b="38542"/>
          <a:stretch>
            <a:fillRect/>
          </a:stretch>
        </p:blipFill>
        <p:spPr bwMode="auto">
          <a:xfrm>
            <a:off x="6732240" y="692696"/>
            <a:ext cx="1643062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직선 연결선 9"/>
          <p:cNvCxnSpPr/>
          <p:nvPr/>
        </p:nvCxnSpPr>
        <p:spPr>
          <a:xfrm>
            <a:off x="251520" y="1124744"/>
            <a:ext cx="8064896" cy="0"/>
          </a:xfrm>
          <a:prstGeom prst="line">
            <a:avLst/>
          </a:prstGeom>
          <a:ln w="9525" cap="rnd">
            <a:gradFill flip="none" rotWithShape="1">
              <a:gsLst>
                <a:gs pos="100000">
                  <a:srgbClr val="000000">
                    <a:alpha val="0"/>
                  </a:srgbClr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/>
          <p:cNvSpPr/>
          <p:nvPr/>
        </p:nvSpPr>
        <p:spPr>
          <a:xfrm>
            <a:off x="827584" y="1268760"/>
            <a:ext cx="698477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▶ </a:t>
            </a:r>
            <a:r>
              <a:rPr lang="ko-KR" altLang="en-US" sz="1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로그인 후 선수등록신청 또는 임원등록신청을 클릭하시면 </a:t>
            </a:r>
            <a:endParaRPr lang="en-US" altLang="ko-KR" sz="16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ko-KR" altLang="en-US" sz="1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다음 단계로 전환이 되며 </a:t>
            </a:r>
            <a:r>
              <a:rPr lang="en-US" altLang="ko-KR" sz="16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“</a:t>
            </a:r>
            <a:r>
              <a:rPr lang="ko-KR" altLang="en-US" sz="16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등록확인</a:t>
            </a:r>
            <a:r>
              <a:rPr lang="en-US" altLang="ko-KR" sz="16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”</a:t>
            </a:r>
            <a:r>
              <a:rPr lang="ko-KR" altLang="en-US" sz="1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이 보이게 됩니다</a:t>
            </a:r>
            <a:r>
              <a:rPr lang="en-US" altLang="ko-KR" sz="1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6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52090" y="714356"/>
            <a:ext cx="42484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04. 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등록절차 및 작성요령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등록확인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827584" y="1844824"/>
            <a:ext cx="7488832" cy="396044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127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8820472" y="6309320"/>
            <a:ext cx="32352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 smtClean="0">
                <a:solidFill>
                  <a:schemeClr val="tx1"/>
                </a:solidFill>
              </a:rPr>
              <a:t>9</a:t>
            </a:r>
            <a:endParaRPr lang="ko-KR" altLang="en-US" sz="1100" dirty="0">
              <a:solidFill>
                <a:schemeClr val="tx1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1403648" y="2996952"/>
            <a:ext cx="288032" cy="1440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6804248" y="116632"/>
            <a:ext cx="2339752" cy="446276"/>
          </a:xfrm>
          <a:prstGeom prst="rect">
            <a:avLst/>
          </a:prstGeom>
          <a:ln>
            <a:noFill/>
            <a:prstDash val="dash"/>
          </a:ln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300" b="1" dirty="0" smtClean="0">
                <a:latin typeface="맑은 고딕" pitchFamily="50" charset="-127"/>
                <a:ea typeface="맑은 고딕" pitchFamily="50" charset="-127"/>
              </a:rPr>
              <a:t>  전산등록</a:t>
            </a:r>
            <a:r>
              <a:rPr lang="en-US" altLang="ko-KR" sz="2300" b="1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300" b="1" dirty="0" smtClean="0">
                <a:latin typeface="맑은 고딕" pitchFamily="50" charset="-127"/>
                <a:ea typeface="맑은 고딕" pitchFamily="50" charset="-127"/>
              </a:rPr>
              <a:t>공통</a:t>
            </a:r>
            <a:r>
              <a:rPr lang="en-US" altLang="ko-KR" sz="2300" b="1" dirty="0" smtClean="0"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sz="1000" b="1" dirty="0" smtClean="0">
              <a:latin typeface="-윤고딕310" pitchFamily="18" charset="-127"/>
              <a:ea typeface="-윤고딕310" pitchFamily="18" charset="-127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4000500" cy="42862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27584" y="116632"/>
            <a:ext cx="3168352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/>
              <a:t>임원 및 선수 등록요강</a:t>
            </a:r>
            <a:endParaRPr lang="ko-KR" altLang="en-US" b="1" dirty="0"/>
          </a:p>
        </p:txBody>
      </p:sp>
      <p:sp>
        <p:nvSpPr>
          <p:cNvPr id="8" name="직사각형 7"/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pic>
        <p:nvPicPr>
          <p:cNvPr id="9" name="그림 11" descr="KBA 로고 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t="39583" r="7291" b="38542"/>
          <a:stretch>
            <a:fillRect/>
          </a:stretch>
        </p:blipFill>
        <p:spPr bwMode="auto">
          <a:xfrm>
            <a:off x="6732240" y="692696"/>
            <a:ext cx="1643062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직선 연결선 9"/>
          <p:cNvCxnSpPr/>
          <p:nvPr/>
        </p:nvCxnSpPr>
        <p:spPr>
          <a:xfrm>
            <a:off x="251520" y="1124744"/>
            <a:ext cx="8064896" cy="0"/>
          </a:xfrm>
          <a:prstGeom prst="line">
            <a:avLst/>
          </a:prstGeom>
          <a:ln w="9525" cap="rnd">
            <a:gradFill flip="none" rotWithShape="1">
              <a:gsLst>
                <a:gs pos="100000">
                  <a:srgbClr val="000000">
                    <a:alpha val="0"/>
                  </a:srgbClr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899592" y="2780928"/>
            <a:ext cx="6408712" cy="18002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127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755576" y="1340768"/>
            <a:ext cx="6840760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dirty="0" smtClean="0">
                <a:solidFill>
                  <a:schemeClr val="tx1"/>
                </a:solidFill>
                <a:latin typeface="HY바다M"/>
                <a:ea typeface="HY바다M"/>
              </a:rPr>
              <a:t>▶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400" u="sng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2014</a:t>
            </a:r>
            <a:r>
              <a:rPr lang="ko-KR" altLang="en-US" sz="1400" u="sng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년 </a:t>
            </a:r>
            <a:r>
              <a:rPr lang="en-US" altLang="ko-KR" sz="1400" u="sng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8</a:t>
            </a:r>
            <a:r>
              <a:rPr lang="ko-KR" altLang="en-US" sz="1400" u="sng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월</a:t>
            </a:r>
            <a:r>
              <a:rPr lang="en-US" altLang="ko-KR" sz="1400" u="sng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7</a:t>
            </a:r>
            <a:r>
              <a:rPr lang="ko-KR" altLang="en-US" sz="1400" u="sng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일부터 개정된 개인정보보호법에 따라 주민번호를 수집할 수            </a:t>
            </a:r>
            <a:endParaRPr lang="en-US" altLang="ko-KR" sz="1400" u="sng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4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sz="1400" u="sng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없으므로 임원</a:t>
            </a:r>
            <a:r>
              <a:rPr lang="en-US" altLang="ko-KR" sz="1400" u="sng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u="sng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선수 등록신청에서는 대체번호를 관리하고 있으며</a:t>
            </a:r>
            <a:r>
              <a:rPr lang="en-US" altLang="ko-KR" sz="1400" u="sng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u="sng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과거 등록 이력        </a:t>
            </a:r>
            <a:endParaRPr lang="en-US" altLang="ko-KR" sz="1400" u="sng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4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sz="1400" u="sng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및 본인 확인을 위하여 </a:t>
            </a:r>
            <a:r>
              <a:rPr lang="en-US" altLang="ko-KR" sz="1400" b="1" u="sng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sz="1400" b="1" u="sng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등록확인</a:t>
            </a:r>
            <a:r>
              <a:rPr lang="en-US" altLang="ko-KR" sz="1400" b="1" u="sng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]</a:t>
            </a:r>
            <a:r>
              <a:rPr lang="en-US" altLang="ko-KR" sz="1400" b="1" u="sng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u="sng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절차를 진행하고 있습니다</a:t>
            </a:r>
            <a:r>
              <a:rPr lang="en-US" altLang="ko-KR" sz="1400" u="sng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  </a:t>
            </a:r>
          </a:p>
          <a:p>
            <a:endParaRPr lang="en-US" altLang="ko-KR" sz="14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4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▶   </a:t>
            </a:r>
            <a:r>
              <a:rPr lang="en-US" altLang="ko-KR" sz="1400" b="1" u="sng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sz="1400" b="1" u="sng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등록확인</a:t>
            </a:r>
            <a:r>
              <a:rPr lang="en-US" altLang="ko-KR" sz="1400" b="1" u="sng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]</a:t>
            </a:r>
            <a:r>
              <a:rPr lang="ko-KR" altLang="en-US" sz="1400" b="1" u="sng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이 잘못 진행될 경우 본인의 과거 등록이력을 연동시킬 수 없으므로</a:t>
            </a:r>
            <a:endParaRPr lang="en-US" altLang="ko-KR" sz="1400" b="1" u="sng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 </a:t>
            </a:r>
            <a:r>
              <a:rPr lang="ko-KR" altLang="en-US" sz="1400" b="1" u="sng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신중히 진행해 주시기 바랍니다</a:t>
            </a:r>
            <a:r>
              <a:rPr lang="en-US" altLang="ko-KR" sz="1400" b="1" u="sng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400" b="1" u="sng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2381" b="98810" l="4545" r="96104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32856"/>
            <a:ext cx="226318" cy="249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직사각형 14"/>
          <p:cNvSpPr/>
          <p:nvPr/>
        </p:nvSpPr>
        <p:spPr>
          <a:xfrm>
            <a:off x="214282" y="714356"/>
            <a:ext cx="432048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03. 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등록절차 및 작성요령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등록확인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899592" y="4653136"/>
            <a:ext cx="6408712" cy="1800200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12700">
            <a:solidFill>
              <a:srgbClr val="FC0A0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8748464" y="6309320"/>
            <a:ext cx="39553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 smtClean="0">
                <a:solidFill>
                  <a:schemeClr val="tx1"/>
                </a:solidFill>
              </a:rPr>
              <a:t>10</a:t>
            </a:r>
            <a:endParaRPr lang="ko-KR" altLang="en-US" sz="1100" dirty="0">
              <a:solidFill>
                <a:schemeClr val="tx1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2411760" y="3717032"/>
            <a:ext cx="360040" cy="1440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1331640" y="5517232"/>
            <a:ext cx="360040" cy="2160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1331640" y="5949280"/>
            <a:ext cx="360040" cy="2160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827584" y="1124744"/>
            <a:ext cx="17251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 smtClean="0">
                <a:solidFill>
                  <a:srgbClr val="FF0000"/>
                </a:solidFill>
                <a:latin typeface="+mn-ea"/>
              </a:rPr>
              <a:t>* </a:t>
            </a:r>
            <a:r>
              <a:rPr lang="ko-KR" altLang="en-US" sz="1100" b="1" dirty="0" smtClean="0">
                <a:solidFill>
                  <a:srgbClr val="FF0000"/>
                </a:solidFill>
                <a:latin typeface="+mn-ea"/>
              </a:rPr>
              <a:t>등록 변경 사항 </a:t>
            </a:r>
            <a:r>
              <a:rPr lang="en-US" altLang="ko-KR" sz="1100" b="1" dirty="0" smtClean="0">
                <a:solidFill>
                  <a:srgbClr val="FF0000"/>
                </a:solidFill>
                <a:latin typeface="+mn-ea"/>
              </a:rPr>
              <a:t>(</a:t>
            </a:r>
            <a:r>
              <a:rPr lang="ko-KR" altLang="en-US" sz="1100" b="1" dirty="0" smtClean="0">
                <a:solidFill>
                  <a:srgbClr val="FF0000"/>
                </a:solidFill>
                <a:latin typeface="+mn-ea"/>
              </a:rPr>
              <a:t>중요</a:t>
            </a:r>
            <a:r>
              <a:rPr lang="en-US" altLang="ko-KR" sz="1100" b="1" dirty="0" smtClean="0">
                <a:solidFill>
                  <a:srgbClr val="FF0000"/>
                </a:solidFill>
                <a:latin typeface="+mn-ea"/>
              </a:rPr>
              <a:t>)</a:t>
            </a:r>
            <a:endParaRPr lang="ko-KR" altLang="en-US" sz="11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6804248" y="116632"/>
            <a:ext cx="2339752" cy="446276"/>
          </a:xfrm>
          <a:prstGeom prst="rect">
            <a:avLst/>
          </a:prstGeom>
          <a:ln>
            <a:noFill/>
            <a:prstDash val="dash"/>
          </a:ln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300" b="1" dirty="0" smtClean="0">
                <a:latin typeface="맑은 고딕" pitchFamily="50" charset="-127"/>
                <a:ea typeface="맑은 고딕" pitchFamily="50" charset="-127"/>
              </a:rPr>
              <a:t>  전산등록</a:t>
            </a:r>
            <a:r>
              <a:rPr lang="en-US" altLang="ko-KR" sz="2300" b="1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300" b="1" dirty="0" smtClean="0">
                <a:latin typeface="맑은 고딕" pitchFamily="50" charset="-127"/>
                <a:ea typeface="맑은 고딕" pitchFamily="50" charset="-127"/>
              </a:rPr>
              <a:t>공통</a:t>
            </a:r>
            <a:r>
              <a:rPr lang="en-US" altLang="ko-KR" sz="2300" b="1" dirty="0" smtClean="0"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sz="1000" b="1" dirty="0" smtClean="0">
              <a:latin typeface="-윤고딕310" pitchFamily="18" charset="-127"/>
              <a:ea typeface="-윤고딕310" pitchFamily="18" charset="-127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4000500" cy="42862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27584" y="116632"/>
            <a:ext cx="3168352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/>
              <a:t>임원 및 선수 등록요강</a:t>
            </a:r>
            <a:endParaRPr lang="ko-KR" altLang="en-US" b="1" dirty="0"/>
          </a:p>
        </p:txBody>
      </p:sp>
      <p:sp>
        <p:nvSpPr>
          <p:cNvPr id="8" name="직사각형 7"/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pic>
        <p:nvPicPr>
          <p:cNvPr id="9" name="그림 11" descr="KBA 로고 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t="39583" r="7291" b="38542"/>
          <a:stretch>
            <a:fillRect/>
          </a:stretch>
        </p:blipFill>
        <p:spPr bwMode="auto">
          <a:xfrm>
            <a:off x="6732240" y="692696"/>
            <a:ext cx="1643062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직선 연결선 9"/>
          <p:cNvCxnSpPr/>
          <p:nvPr/>
        </p:nvCxnSpPr>
        <p:spPr>
          <a:xfrm>
            <a:off x="251520" y="1124744"/>
            <a:ext cx="8064896" cy="0"/>
          </a:xfrm>
          <a:prstGeom prst="line">
            <a:avLst/>
          </a:prstGeom>
          <a:ln w="9525" cap="rnd">
            <a:gradFill flip="none" rotWithShape="1">
              <a:gsLst>
                <a:gs pos="100000">
                  <a:srgbClr val="000000">
                    <a:alpha val="0"/>
                  </a:srgbClr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827584" y="1844824"/>
            <a:ext cx="7272808" cy="432048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127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827584" y="1124744"/>
            <a:ext cx="576064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dirty="0" smtClean="0">
                <a:solidFill>
                  <a:schemeClr val="tx1"/>
                </a:solidFill>
                <a:latin typeface="HY바다M"/>
                <a:ea typeface="HY바다M"/>
              </a:rPr>
              <a:t>▶ </a:t>
            </a:r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등록확인 방법</a:t>
            </a:r>
            <a:r>
              <a:rPr lang="en-US" altLang="ko-KR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임원 또는 선수</a:t>
            </a:r>
            <a:r>
              <a:rPr lang="en-US" altLang="ko-KR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r>
              <a:rPr lang="ko-KR" altLang="en-US" sz="1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가</a:t>
            </a:r>
            <a:r>
              <a:rPr lang="en-US" altLang="ko-KR" sz="1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신규 가입한 회원</a:t>
            </a:r>
            <a:endParaRPr lang="ko-KR" altLang="en-US" sz="17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42844" y="714356"/>
            <a:ext cx="651738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03. 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등록절차 및 작성요령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등록확인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)-</a:t>
            </a:r>
            <a:r>
              <a:rPr lang="ko-KR" altLang="en-US" sz="2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신규회원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의 경우</a:t>
            </a:r>
            <a:r>
              <a:rPr lang="ko-KR" altLang="en-US" sz="2000" b="1" dirty="0" smtClean="0">
                <a:solidFill>
                  <a:schemeClr val="tx1"/>
                </a:solidFill>
                <a:latin typeface="HY바다M"/>
                <a:ea typeface="HY바다M"/>
              </a:rPr>
              <a:t>①</a:t>
            </a:r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8748464" y="6309320"/>
            <a:ext cx="39553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 smtClean="0">
                <a:solidFill>
                  <a:schemeClr val="tx1"/>
                </a:solidFill>
              </a:rPr>
              <a:t>11</a:t>
            </a:r>
            <a:endParaRPr lang="ko-KR" altLang="en-US" sz="1100" dirty="0">
              <a:solidFill>
                <a:schemeClr val="tx1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6804248" y="116632"/>
            <a:ext cx="2339752" cy="446276"/>
          </a:xfrm>
          <a:prstGeom prst="rect">
            <a:avLst/>
          </a:prstGeom>
          <a:ln>
            <a:noFill/>
            <a:prstDash val="dash"/>
          </a:ln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300" b="1" dirty="0" smtClean="0">
                <a:latin typeface="맑은 고딕" pitchFamily="50" charset="-127"/>
                <a:ea typeface="맑은 고딕" pitchFamily="50" charset="-127"/>
              </a:rPr>
              <a:t>  전산등록</a:t>
            </a:r>
            <a:r>
              <a:rPr lang="en-US" altLang="ko-KR" sz="2300" b="1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300" b="1" dirty="0" smtClean="0">
                <a:latin typeface="맑은 고딕" pitchFamily="50" charset="-127"/>
                <a:ea typeface="맑은 고딕" pitchFamily="50" charset="-127"/>
              </a:rPr>
              <a:t>공통</a:t>
            </a:r>
            <a:r>
              <a:rPr lang="en-US" altLang="ko-KR" sz="2300" b="1" dirty="0" smtClean="0"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sz="1000" b="1" dirty="0" smtClean="0">
              <a:latin typeface="-윤고딕310" pitchFamily="18" charset="-127"/>
              <a:ea typeface="-윤고딕310" pitchFamily="18" charset="-127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4000500" cy="42862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27584" y="116632"/>
            <a:ext cx="3168352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/>
              <a:t>임원 및 선수 등록요강</a:t>
            </a:r>
            <a:endParaRPr lang="ko-KR" altLang="en-US" b="1" dirty="0"/>
          </a:p>
        </p:txBody>
      </p:sp>
      <p:sp>
        <p:nvSpPr>
          <p:cNvPr id="8" name="직사각형 7"/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pic>
        <p:nvPicPr>
          <p:cNvPr id="9" name="그림 11" descr="KBA 로고 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t="39583" r="7291" b="38542"/>
          <a:stretch>
            <a:fillRect/>
          </a:stretch>
        </p:blipFill>
        <p:spPr bwMode="auto">
          <a:xfrm>
            <a:off x="6732240" y="692696"/>
            <a:ext cx="1643062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직선 연결선 9"/>
          <p:cNvCxnSpPr/>
          <p:nvPr/>
        </p:nvCxnSpPr>
        <p:spPr>
          <a:xfrm>
            <a:off x="251520" y="1124744"/>
            <a:ext cx="8064896" cy="0"/>
          </a:xfrm>
          <a:prstGeom prst="line">
            <a:avLst/>
          </a:prstGeom>
          <a:ln w="9525" cap="rnd">
            <a:gradFill flip="none" rotWithShape="1">
              <a:gsLst>
                <a:gs pos="100000">
                  <a:srgbClr val="000000">
                    <a:alpha val="0"/>
                  </a:srgbClr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827584" y="1196752"/>
            <a:ext cx="5040560" cy="4536504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127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827584" y="1412776"/>
            <a:ext cx="576064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6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8748464" y="6309320"/>
            <a:ext cx="39553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 smtClean="0">
                <a:solidFill>
                  <a:schemeClr val="tx1"/>
                </a:solidFill>
              </a:rPr>
              <a:t>12</a:t>
            </a:r>
            <a:endParaRPr lang="ko-KR" altLang="en-US" sz="1100" dirty="0">
              <a:solidFill>
                <a:schemeClr val="tx1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42844" y="714356"/>
            <a:ext cx="651738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04. 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등록절차 및 작성요령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등록확인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)-</a:t>
            </a:r>
            <a:r>
              <a:rPr lang="ko-KR" altLang="en-US" sz="2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신규회원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의 경우</a:t>
            </a:r>
            <a:r>
              <a:rPr lang="en-US" altLang="ko-KR" sz="2000" b="1" dirty="0" smtClean="0">
                <a:solidFill>
                  <a:schemeClr val="tx1"/>
                </a:solidFill>
                <a:latin typeface="HY바다M"/>
                <a:ea typeface="HY바다M"/>
              </a:rPr>
              <a:t>②</a:t>
            </a:r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6804248" y="116632"/>
            <a:ext cx="2339752" cy="446276"/>
          </a:xfrm>
          <a:prstGeom prst="rect">
            <a:avLst/>
          </a:prstGeom>
          <a:ln>
            <a:noFill/>
            <a:prstDash val="dash"/>
          </a:ln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300" b="1" dirty="0" smtClean="0">
                <a:latin typeface="맑은 고딕" pitchFamily="50" charset="-127"/>
                <a:ea typeface="맑은 고딕" pitchFamily="50" charset="-127"/>
              </a:rPr>
              <a:t>  전산등록</a:t>
            </a:r>
            <a:r>
              <a:rPr lang="en-US" altLang="ko-KR" sz="2300" b="1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300" b="1" dirty="0" smtClean="0">
                <a:latin typeface="맑은 고딕" pitchFamily="50" charset="-127"/>
                <a:ea typeface="맑은 고딕" pitchFamily="50" charset="-127"/>
              </a:rPr>
              <a:t>공통</a:t>
            </a:r>
            <a:r>
              <a:rPr lang="en-US" altLang="ko-KR" sz="2300" b="1" dirty="0" smtClean="0"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sz="1000" b="1" dirty="0" smtClean="0">
              <a:latin typeface="-윤고딕310" pitchFamily="18" charset="-127"/>
              <a:ea typeface="-윤고딕310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51520" y="5805264"/>
            <a:ext cx="8496944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>
                <a:solidFill>
                  <a:srgbClr val="FF0000"/>
                </a:solidFill>
                <a:latin typeface="HY바다M"/>
                <a:ea typeface="HY바다M"/>
              </a:rPr>
              <a:t>※ 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단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, 2016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년 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2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월 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15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일부로 선수등록 간소화 작업으로 인해 선수등록사이트 아이디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/</a:t>
            </a:r>
          </a:p>
          <a:p>
            <a:pPr algn="ctr"/>
            <a:r>
              <a:rPr lang="ko-KR" altLang="en-US" sz="1600" b="1" dirty="0" smtClean="0">
                <a:solidFill>
                  <a:srgbClr val="FF0000"/>
                </a:solidFill>
              </a:rPr>
              <a:t>비밀번호를 없이 본인명의 핸드폰 및 </a:t>
            </a:r>
            <a:r>
              <a:rPr lang="ko-KR" altLang="en-US" sz="1600" b="1" dirty="0" err="1" smtClean="0">
                <a:solidFill>
                  <a:srgbClr val="FF0000"/>
                </a:solidFill>
              </a:rPr>
              <a:t>아이핀으로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 본인 인증 후 선수등록이 가능합니다</a:t>
            </a:r>
            <a:r>
              <a:rPr lang="en-US" altLang="ko-KR" sz="1600" dirty="0" smtClean="0">
                <a:solidFill>
                  <a:srgbClr val="FF0000"/>
                </a:solidFill>
              </a:rPr>
              <a:t>.</a:t>
            </a:r>
            <a:r>
              <a:rPr lang="ko-KR" altLang="en-US" sz="1600" dirty="0" smtClean="0">
                <a:solidFill>
                  <a:srgbClr val="FF0000"/>
                </a:solidFill>
              </a:rPr>
              <a:t> 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4000500" cy="42862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27584" y="116632"/>
            <a:ext cx="3168352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/>
              <a:t>임원 및 선수 등록요강</a:t>
            </a:r>
            <a:endParaRPr lang="ko-KR" altLang="en-US" b="1" dirty="0"/>
          </a:p>
        </p:txBody>
      </p:sp>
      <p:sp>
        <p:nvSpPr>
          <p:cNvPr id="8" name="직사각형 7"/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cxnSp>
        <p:nvCxnSpPr>
          <p:cNvPr id="10" name="직선 연결선 9"/>
          <p:cNvCxnSpPr/>
          <p:nvPr/>
        </p:nvCxnSpPr>
        <p:spPr>
          <a:xfrm>
            <a:off x="214282" y="1124744"/>
            <a:ext cx="8064896" cy="0"/>
          </a:xfrm>
          <a:prstGeom prst="line">
            <a:avLst/>
          </a:prstGeom>
          <a:ln w="9525" cap="rnd">
            <a:gradFill flip="none" rotWithShape="1">
              <a:gsLst>
                <a:gs pos="100000">
                  <a:srgbClr val="000000">
                    <a:alpha val="0"/>
                  </a:srgbClr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827584" y="1772816"/>
            <a:ext cx="7344816" cy="4464496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127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07504" y="692696"/>
            <a:ext cx="773981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04. 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등록절차 및 작성요령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등록확인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)-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기존 회원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2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소속팀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으로 확인</a:t>
            </a:r>
            <a:r>
              <a:rPr lang="en-US" altLang="ko-KR" sz="2000" b="1" dirty="0" smtClean="0">
                <a:solidFill>
                  <a:schemeClr val="tx1"/>
                </a:solidFill>
                <a:latin typeface="HY바다M"/>
                <a:ea typeface="HY바다M"/>
              </a:rPr>
              <a:t>①</a:t>
            </a:r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827584" y="1124744"/>
            <a:ext cx="576064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나</a:t>
            </a:r>
            <a:r>
              <a:rPr lang="en-US" altLang="ko-KR" sz="1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과거 등록한 이력이 있는 회원</a:t>
            </a:r>
            <a:endParaRPr lang="en-US" altLang="ko-KR" sz="17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[</a:t>
            </a:r>
            <a:r>
              <a:rPr lang="ko-KR" altLang="en-US" sz="1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소속팀으로 확인</a:t>
            </a:r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]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8748464" y="6309320"/>
            <a:ext cx="39553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 smtClean="0">
                <a:solidFill>
                  <a:schemeClr val="tx1"/>
                </a:solidFill>
              </a:rPr>
              <a:t>13</a:t>
            </a:r>
            <a:endParaRPr lang="ko-KR" altLang="en-US" sz="1100" dirty="0">
              <a:solidFill>
                <a:schemeClr val="tx1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6804248" y="116632"/>
            <a:ext cx="2339752" cy="446276"/>
          </a:xfrm>
          <a:prstGeom prst="rect">
            <a:avLst/>
          </a:prstGeom>
          <a:ln>
            <a:noFill/>
            <a:prstDash val="dash"/>
          </a:ln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300" b="1" dirty="0" smtClean="0">
                <a:latin typeface="맑은 고딕" pitchFamily="50" charset="-127"/>
                <a:ea typeface="맑은 고딕" pitchFamily="50" charset="-127"/>
              </a:rPr>
              <a:t>  전산등록</a:t>
            </a:r>
            <a:r>
              <a:rPr lang="en-US" altLang="ko-KR" sz="2300" b="1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300" b="1" dirty="0" smtClean="0">
                <a:latin typeface="맑은 고딕" pitchFamily="50" charset="-127"/>
                <a:ea typeface="맑은 고딕" pitchFamily="50" charset="-127"/>
              </a:rPr>
              <a:t>공통</a:t>
            </a:r>
            <a:r>
              <a:rPr lang="en-US" altLang="ko-KR" sz="2300" b="1" dirty="0" smtClean="0"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sz="1000" b="1" dirty="0" smtClean="0">
              <a:latin typeface="-윤고딕310" pitchFamily="18" charset="-127"/>
              <a:ea typeface="-윤고딕310" pitchFamily="18" charset="-127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4000500" cy="42862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27584" y="116632"/>
            <a:ext cx="3168352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/>
              <a:t>임원 및 선수 등록요강</a:t>
            </a:r>
            <a:endParaRPr lang="ko-KR" altLang="en-US" b="1" dirty="0"/>
          </a:p>
        </p:txBody>
      </p:sp>
      <p:sp>
        <p:nvSpPr>
          <p:cNvPr id="8" name="직사각형 7"/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cxnSp>
        <p:nvCxnSpPr>
          <p:cNvPr id="10" name="직선 연결선 9"/>
          <p:cNvCxnSpPr/>
          <p:nvPr/>
        </p:nvCxnSpPr>
        <p:spPr>
          <a:xfrm>
            <a:off x="251520" y="1124744"/>
            <a:ext cx="8064896" cy="0"/>
          </a:xfrm>
          <a:prstGeom prst="line">
            <a:avLst/>
          </a:prstGeom>
          <a:ln w="9525" cap="rnd">
            <a:gradFill flip="none" rotWithShape="1">
              <a:gsLst>
                <a:gs pos="100000">
                  <a:srgbClr val="000000">
                    <a:alpha val="0"/>
                  </a:srgbClr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827584" y="1484784"/>
            <a:ext cx="7344816" cy="468052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127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8748464" y="6309320"/>
            <a:ext cx="39553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 smtClean="0">
                <a:solidFill>
                  <a:schemeClr val="tx1"/>
                </a:solidFill>
              </a:rPr>
              <a:t>14</a:t>
            </a:r>
            <a:endParaRPr lang="ko-KR" altLang="en-US" sz="1100" dirty="0">
              <a:solidFill>
                <a:schemeClr val="tx1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6804248" y="116632"/>
            <a:ext cx="2339752" cy="446276"/>
          </a:xfrm>
          <a:prstGeom prst="rect">
            <a:avLst/>
          </a:prstGeom>
          <a:ln>
            <a:noFill/>
            <a:prstDash val="dash"/>
          </a:ln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300" b="1" dirty="0" smtClean="0">
                <a:latin typeface="맑은 고딕" pitchFamily="50" charset="-127"/>
                <a:ea typeface="맑은 고딕" pitchFamily="50" charset="-127"/>
              </a:rPr>
              <a:t>  전산등록</a:t>
            </a:r>
            <a:r>
              <a:rPr lang="en-US" altLang="ko-KR" sz="2300" b="1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300" b="1" dirty="0" smtClean="0">
                <a:latin typeface="맑은 고딕" pitchFamily="50" charset="-127"/>
                <a:ea typeface="맑은 고딕" pitchFamily="50" charset="-127"/>
              </a:rPr>
              <a:t>공통</a:t>
            </a:r>
            <a:r>
              <a:rPr lang="en-US" altLang="ko-KR" sz="2300" b="1" dirty="0" smtClean="0"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sz="1000" b="1" dirty="0" smtClean="0">
              <a:latin typeface="-윤고딕310" pitchFamily="18" charset="-127"/>
              <a:ea typeface="-윤고딕310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107504" y="692696"/>
            <a:ext cx="773981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04. 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등록절차 및 작성요령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등록확인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)-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기존 회원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2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소속팀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으로 확인</a:t>
            </a:r>
            <a:r>
              <a:rPr lang="en-US" altLang="ko-KR" sz="2000" b="1" dirty="0" smtClean="0">
                <a:solidFill>
                  <a:schemeClr val="tx1"/>
                </a:solidFill>
                <a:latin typeface="HY바다M"/>
                <a:ea typeface="HY바다M"/>
              </a:rPr>
              <a:t>②</a:t>
            </a:r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4000500" cy="42862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27584" y="116632"/>
            <a:ext cx="3168352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/>
              <a:t>임원 및 선수 등록요강</a:t>
            </a:r>
            <a:endParaRPr lang="ko-KR" altLang="en-US" b="1" dirty="0"/>
          </a:p>
        </p:txBody>
      </p:sp>
      <p:sp>
        <p:nvSpPr>
          <p:cNvPr id="8" name="직사각형 7"/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cxnSp>
        <p:nvCxnSpPr>
          <p:cNvPr id="10" name="직선 연결선 9"/>
          <p:cNvCxnSpPr/>
          <p:nvPr/>
        </p:nvCxnSpPr>
        <p:spPr>
          <a:xfrm>
            <a:off x="214282" y="1124744"/>
            <a:ext cx="8064896" cy="0"/>
          </a:xfrm>
          <a:prstGeom prst="line">
            <a:avLst/>
          </a:prstGeom>
          <a:ln w="9525" cap="rnd">
            <a:gradFill flip="none" rotWithShape="1">
              <a:gsLst>
                <a:gs pos="100000">
                  <a:srgbClr val="000000">
                    <a:alpha val="0"/>
                  </a:srgbClr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827584" y="1484784"/>
            <a:ext cx="7272808" cy="4896544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127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8748464" y="6309320"/>
            <a:ext cx="39553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 smtClean="0">
                <a:solidFill>
                  <a:schemeClr val="tx1"/>
                </a:solidFill>
              </a:rPr>
              <a:t>15</a:t>
            </a:r>
            <a:endParaRPr lang="ko-KR" altLang="en-US" sz="1100" dirty="0">
              <a:solidFill>
                <a:schemeClr val="tx1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6804248" y="116632"/>
            <a:ext cx="2339752" cy="446276"/>
          </a:xfrm>
          <a:prstGeom prst="rect">
            <a:avLst/>
          </a:prstGeom>
          <a:ln>
            <a:noFill/>
            <a:prstDash val="dash"/>
          </a:ln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300" b="1" dirty="0" smtClean="0">
                <a:latin typeface="맑은 고딕" pitchFamily="50" charset="-127"/>
                <a:ea typeface="맑은 고딕" pitchFamily="50" charset="-127"/>
              </a:rPr>
              <a:t>  전산등록</a:t>
            </a:r>
            <a:r>
              <a:rPr lang="en-US" altLang="ko-KR" sz="2300" b="1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300" b="1" dirty="0" smtClean="0">
                <a:latin typeface="맑은 고딕" pitchFamily="50" charset="-127"/>
                <a:ea typeface="맑은 고딕" pitchFamily="50" charset="-127"/>
              </a:rPr>
              <a:t>공통</a:t>
            </a:r>
            <a:r>
              <a:rPr lang="en-US" altLang="ko-KR" sz="2300" b="1" dirty="0" smtClean="0"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sz="1000" b="1" dirty="0" smtClean="0">
              <a:latin typeface="-윤고딕310" pitchFamily="18" charset="-127"/>
              <a:ea typeface="-윤고딕310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107504" y="692696"/>
            <a:ext cx="773981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04. 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등록절차 및 작성요령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등록확인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)-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기존 회원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2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소속팀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으로 확인</a:t>
            </a:r>
            <a:r>
              <a:rPr lang="en-US" altLang="ko-KR" sz="2000" b="1" dirty="0" smtClean="0">
                <a:solidFill>
                  <a:schemeClr val="tx1"/>
                </a:solidFill>
                <a:latin typeface="HY바다M"/>
                <a:ea typeface="HY바다M"/>
              </a:rPr>
              <a:t>③</a:t>
            </a:r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4000500" cy="42862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27584" y="116632"/>
            <a:ext cx="3168352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/>
              <a:t>임원 및 선수 등록요강</a:t>
            </a:r>
            <a:endParaRPr lang="ko-KR" altLang="en-US" b="1" dirty="0"/>
          </a:p>
        </p:txBody>
      </p:sp>
      <p:sp>
        <p:nvSpPr>
          <p:cNvPr id="8" name="직사각형 7"/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cxnSp>
        <p:nvCxnSpPr>
          <p:cNvPr id="10" name="직선 연결선 9"/>
          <p:cNvCxnSpPr/>
          <p:nvPr/>
        </p:nvCxnSpPr>
        <p:spPr>
          <a:xfrm>
            <a:off x="251520" y="1124744"/>
            <a:ext cx="8064896" cy="0"/>
          </a:xfrm>
          <a:prstGeom prst="line">
            <a:avLst/>
          </a:prstGeom>
          <a:ln w="9525" cap="rnd">
            <a:gradFill flip="none" rotWithShape="1">
              <a:gsLst>
                <a:gs pos="100000">
                  <a:srgbClr val="000000">
                    <a:alpha val="0"/>
                  </a:srgbClr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827584" y="1484784"/>
            <a:ext cx="7272808" cy="4824536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127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8748464" y="6309320"/>
            <a:ext cx="39553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 smtClean="0">
                <a:solidFill>
                  <a:schemeClr val="tx1"/>
                </a:solidFill>
              </a:rPr>
              <a:t>16</a:t>
            </a:r>
            <a:endParaRPr lang="ko-KR" altLang="en-US" sz="1100" dirty="0">
              <a:solidFill>
                <a:schemeClr val="tx1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6804248" y="116632"/>
            <a:ext cx="2339752" cy="446276"/>
          </a:xfrm>
          <a:prstGeom prst="rect">
            <a:avLst/>
          </a:prstGeom>
          <a:ln>
            <a:noFill/>
            <a:prstDash val="dash"/>
          </a:ln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300" b="1" dirty="0" smtClean="0">
                <a:latin typeface="맑은 고딕" pitchFamily="50" charset="-127"/>
                <a:ea typeface="맑은 고딕" pitchFamily="50" charset="-127"/>
              </a:rPr>
              <a:t>  전산등록</a:t>
            </a:r>
            <a:r>
              <a:rPr lang="en-US" altLang="ko-KR" sz="2300" b="1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300" b="1" dirty="0" smtClean="0">
                <a:latin typeface="맑은 고딕" pitchFamily="50" charset="-127"/>
                <a:ea typeface="맑은 고딕" pitchFamily="50" charset="-127"/>
              </a:rPr>
              <a:t>공통</a:t>
            </a:r>
            <a:r>
              <a:rPr lang="en-US" altLang="ko-KR" sz="2300" b="1" dirty="0" smtClean="0"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sz="1000" b="1" dirty="0" smtClean="0">
              <a:latin typeface="-윤고딕310" pitchFamily="18" charset="-127"/>
              <a:ea typeface="-윤고딕310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07504" y="692696"/>
            <a:ext cx="773981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04. 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등록절차 및 작성요령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등록확인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)-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기존 회원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2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소속팀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으로 확인</a:t>
            </a:r>
            <a:r>
              <a:rPr lang="en-US" altLang="ko-KR" sz="2000" b="1" dirty="0" smtClean="0">
                <a:solidFill>
                  <a:schemeClr val="tx1"/>
                </a:solidFill>
                <a:latin typeface="HY바다M"/>
                <a:ea typeface="HY바다M"/>
              </a:rPr>
              <a:t>④</a:t>
            </a:r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4000500" cy="42862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27584" y="116632"/>
            <a:ext cx="3168352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/>
              <a:t>임원 및 선수 등록요강</a:t>
            </a:r>
            <a:endParaRPr lang="ko-KR" altLang="en-US" b="1" dirty="0"/>
          </a:p>
        </p:txBody>
      </p:sp>
      <p:sp>
        <p:nvSpPr>
          <p:cNvPr id="8" name="직사각형 7"/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cxnSp>
        <p:nvCxnSpPr>
          <p:cNvPr id="10" name="직선 연결선 9"/>
          <p:cNvCxnSpPr/>
          <p:nvPr/>
        </p:nvCxnSpPr>
        <p:spPr>
          <a:xfrm>
            <a:off x="251520" y="1124744"/>
            <a:ext cx="8064896" cy="0"/>
          </a:xfrm>
          <a:prstGeom prst="line">
            <a:avLst/>
          </a:prstGeom>
          <a:ln w="9525" cap="rnd">
            <a:gradFill flip="none" rotWithShape="1">
              <a:gsLst>
                <a:gs pos="100000">
                  <a:srgbClr val="000000">
                    <a:alpha val="0"/>
                  </a:srgbClr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/>
          <p:cNvSpPr/>
          <p:nvPr/>
        </p:nvSpPr>
        <p:spPr>
          <a:xfrm>
            <a:off x="827584" y="1772816"/>
            <a:ext cx="7344816" cy="4104456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127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827584" y="1124744"/>
            <a:ext cx="576064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다</a:t>
            </a:r>
            <a:r>
              <a:rPr lang="en-US" altLang="ko-KR" sz="1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과거 등록한 이력이 있는 회원</a:t>
            </a:r>
            <a:endParaRPr lang="en-US" altLang="ko-KR" sz="17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3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    [</a:t>
            </a:r>
            <a:r>
              <a:rPr lang="ko-KR" altLang="en-US" sz="13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개인번호로 확인</a:t>
            </a:r>
            <a:r>
              <a:rPr lang="en-US" altLang="ko-KR" sz="13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]</a:t>
            </a:r>
            <a:endParaRPr lang="ko-KR" altLang="en-US" sz="1300" b="1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755576" y="5877272"/>
            <a:ext cx="763284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</a:t>
            </a:r>
            <a:r>
              <a:rPr lang="ko-KR" altLang="en-US" sz="1100" dirty="0" smtClean="0">
                <a:solidFill>
                  <a:schemeClr val="tx1"/>
                </a:solidFill>
                <a:latin typeface="Verdana" pitchFamily="34" charset="0"/>
                <a:ea typeface="맑은 고딕" pitchFamily="50" charset="-127"/>
                <a:cs typeface="Verdana" pitchFamily="34" charset="0"/>
              </a:rPr>
              <a:t>선수등록 홈페이지 상단의 등록완료 확인에 마우스를 올리고 선수등록확인 또는 임원등록확인 버튼을 클릭합니다</a:t>
            </a:r>
            <a:r>
              <a:rPr lang="en-US" altLang="ko-KR" sz="1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ko-KR" altLang="en-US" sz="1100" dirty="0">
              <a:solidFill>
                <a:schemeClr val="tx1"/>
              </a:solidFill>
              <a:latin typeface="Verdana" pitchFamily="34" charset="0"/>
              <a:ea typeface="맑은 고딕" pitchFamily="50" charset="-127"/>
              <a:cs typeface="Verdana" pitchFamily="34" charset="0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403648" y="2924944"/>
            <a:ext cx="432048" cy="1440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3923928" y="4869160"/>
            <a:ext cx="432048" cy="1440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8748464" y="6309320"/>
            <a:ext cx="39553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 smtClean="0">
                <a:solidFill>
                  <a:schemeClr val="tx1"/>
                </a:solidFill>
              </a:rPr>
              <a:t>17</a:t>
            </a:r>
            <a:endParaRPr lang="ko-KR" altLang="en-US" sz="1100" dirty="0">
              <a:solidFill>
                <a:schemeClr val="tx1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6804248" y="116632"/>
            <a:ext cx="2339752" cy="446276"/>
          </a:xfrm>
          <a:prstGeom prst="rect">
            <a:avLst/>
          </a:prstGeom>
          <a:ln>
            <a:noFill/>
            <a:prstDash val="dash"/>
          </a:ln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300" b="1" dirty="0" smtClean="0">
                <a:latin typeface="맑은 고딕" pitchFamily="50" charset="-127"/>
                <a:ea typeface="맑은 고딕" pitchFamily="50" charset="-127"/>
              </a:rPr>
              <a:t>  전산등록</a:t>
            </a:r>
            <a:r>
              <a:rPr lang="en-US" altLang="ko-KR" sz="2300" b="1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300" b="1" dirty="0" smtClean="0">
                <a:latin typeface="맑은 고딕" pitchFamily="50" charset="-127"/>
                <a:ea typeface="맑은 고딕" pitchFamily="50" charset="-127"/>
              </a:rPr>
              <a:t>공통</a:t>
            </a:r>
            <a:r>
              <a:rPr lang="en-US" altLang="ko-KR" sz="2300" b="1" dirty="0" smtClean="0"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sz="1000" b="1" dirty="0" smtClean="0">
              <a:latin typeface="-윤고딕310" pitchFamily="18" charset="-127"/>
              <a:ea typeface="-윤고딕310" pitchFamily="18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07504" y="692696"/>
            <a:ext cx="773981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04. 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등록절차 및 작성요령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등록확인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)-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기존 회원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2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개인번호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로 확인</a:t>
            </a:r>
            <a:r>
              <a:rPr lang="en-US" altLang="ko-KR" sz="2000" b="1" dirty="0" smtClean="0">
                <a:solidFill>
                  <a:schemeClr val="tx1"/>
                </a:solidFill>
                <a:latin typeface="HY바다M"/>
                <a:ea typeface="HY바다M"/>
              </a:rPr>
              <a:t>①</a:t>
            </a:r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4000500" cy="42862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27584" y="116632"/>
            <a:ext cx="3168352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/>
              <a:t>임원 및 선수 등록요강</a:t>
            </a:r>
            <a:endParaRPr lang="ko-KR" altLang="en-US" b="1" dirty="0"/>
          </a:p>
        </p:txBody>
      </p:sp>
      <p:sp>
        <p:nvSpPr>
          <p:cNvPr id="8" name="직사각형 7"/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cxnSp>
        <p:nvCxnSpPr>
          <p:cNvPr id="10" name="직선 연결선 9"/>
          <p:cNvCxnSpPr/>
          <p:nvPr/>
        </p:nvCxnSpPr>
        <p:spPr>
          <a:xfrm>
            <a:off x="214282" y="1124744"/>
            <a:ext cx="8064896" cy="0"/>
          </a:xfrm>
          <a:prstGeom prst="line">
            <a:avLst/>
          </a:prstGeom>
          <a:ln w="9525" cap="rnd">
            <a:gradFill flip="none" rotWithShape="1">
              <a:gsLst>
                <a:gs pos="100000">
                  <a:srgbClr val="000000">
                    <a:alpha val="0"/>
                  </a:srgbClr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827584" y="1412776"/>
            <a:ext cx="7488832" cy="4824536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127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8748464" y="6309320"/>
            <a:ext cx="39553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 smtClean="0">
                <a:solidFill>
                  <a:schemeClr val="tx1"/>
                </a:solidFill>
              </a:rPr>
              <a:t>18</a:t>
            </a:r>
            <a:endParaRPr lang="ko-KR" altLang="en-US" sz="1100" dirty="0">
              <a:solidFill>
                <a:schemeClr val="tx1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6804248" y="116632"/>
            <a:ext cx="2339752" cy="446276"/>
          </a:xfrm>
          <a:prstGeom prst="rect">
            <a:avLst/>
          </a:prstGeom>
          <a:ln>
            <a:noFill/>
            <a:prstDash val="dash"/>
          </a:ln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300" b="1" dirty="0" smtClean="0">
                <a:latin typeface="맑은 고딕" pitchFamily="50" charset="-127"/>
                <a:ea typeface="맑은 고딕" pitchFamily="50" charset="-127"/>
              </a:rPr>
              <a:t>  전산등록</a:t>
            </a:r>
            <a:r>
              <a:rPr lang="en-US" altLang="ko-KR" sz="2300" b="1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300" b="1" dirty="0" smtClean="0">
                <a:latin typeface="맑은 고딕" pitchFamily="50" charset="-127"/>
                <a:ea typeface="맑은 고딕" pitchFamily="50" charset="-127"/>
              </a:rPr>
              <a:t>공통</a:t>
            </a:r>
            <a:r>
              <a:rPr lang="en-US" altLang="ko-KR" sz="2300" b="1" dirty="0" smtClean="0"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sz="1000" b="1" dirty="0" smtClean="0">
              <a:latin typeface="-윤고딕310" pitchFamily="18" charset="-127"/>
              <a:ea typeface="-윤고딕310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07504" y="692696"/>
            <a:ext cx="773981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04. 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등록절차 및 작성요령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등록확인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)-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기존 회원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2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개인번호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로 확인</a:t>
            </a:r>
            <a:r>
              <a:rPr lang="en-US" altLang="ko-KR" sz="2000" b="1" dirty="0" smtClean="0">
                <a:solidFill>
                  <a:schemeClr val="tx1"/>
                </a:solidFill>
                <a:latin typeface="HY바다M"/>
                <a:ea typeface="HY바다M"/>
              </a:rPr>
              <a:t>②</a:t>
            </a:r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2843808" y="2132856"/>
            <a:ext cx="930057" cy="504725"/>
          </a:xfrm>
          <a:prstGeom prst="rect">
            <a:avLst/>
          </a:prstGeom>
          <a:solidFill>
            <a:schemeClr val="tx1"/>
          </a:solidFill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3779912" y="2204864"/>
            <a:ext cx="3281001" cy="600164"/>
          </a:xfrm>
          <a:prstGeom prst="rect">
            <a:avLst/>
          </a:prstGeom>
          <a:ln>
            <a:noFill/>
            <a:prstDash val="dash"/>
          </a:ln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300" dirty="0" smtClean="0">
                <a:latin typeface="맑은 고딕" pitchFamily="50" charset="-127"/>
                <a:ea typeface="맑은 고딕" pitchFamily="50" charset="-127"/>
              </a:rPr>
              <a:t>등록기간</a:t>
            </a:r>
            <a:endParaRPr lang="en-US" altLang="ko-KR" sz="2300" dirty="0">
              <a:latin typeface="맑은 고딕" pitchFamily="50" charset="-127"/>
              <a:ea typeface="맑은 고딕" pitchFamily="50" charset="-127"/>
            </a:endParaRPr>
          </a:p>
          <a:p>
            <a:pPr algn="r">
              <a:defRPr/>
            </a:pPr>
            <a:endParaRPr lang="en-US" altLang="ko-KR" sz="1000" dirty="0" smtClean="0">
              <a:latin typeface="-윤고딕310" pitchFamily="18" charset="-127"/>
              <a:ea typeface="-윤고딕310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43808" y="2132856"/>
            <a:ext cx="936103" cy="523220"/>
          </a:xfrm>
          <a:prstGeom prst="rect">
            <a:avLst/>
          </a:prstGeom>
          <a:noFill/>
          <a:ln>
            <a:noFill/>
            <a:prstDash val="sysDash"/>
          </a:ln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 smtClean="0">
                <a:solidFill>
                  <a:srgbClr val="F1A909"/>
                </a:solidFill>
                <a:latin typeface="맑은 고딕" pitchFamily="50" charset="-127"/>
                <a:ea typeface="맑은 고딕" pitchFamily="50" charset="-127"/>
              </a:rPr>
              <a:t>01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3794639" y="3283720"/>
            <a:ext cx="3240360" cy="600164"/>
          </a:xfrm>
          <a:prstGeom prst="rect">
            <a:avLst/>
          </a:prstGeom>
          <a:ln>
            <a:noFill/>
            <a:prstDash val="dash"/>
          </a:ln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>
              <a:defRPr/>
            </a:pPr>
            <a:endParaRPr lang="en-US" altLang="ko-KR" sz="2300" dirty="0" smtClean="0">
              <a:latin typeface="-윤고딕350" pitchFamily="18" charset="-127"/>
              <a:ea typeface="-윤고딕350" pitchFamily="18" charset="-127"/>
            </a:endParaRPr>
          </a:p>
          <a:p>
            <a:pPr algn="r">
              <a:defRPr/>
            </a:pPr>
            <a:endParaRPr lang="en-US" altLang="ko-KR" sz="1000" dirty="0" smtClean="0">
              <a:latin typeface="-윤고딕310" pitchFamily="18" charset="-127"/>
              <a:ea typeface="-윤고딕310" pitchFamily="18" charset="-127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 flipV="1">
            <a:off x="3779912" y="3356992"/>
            <a:ext cx="3312368" cy="2569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그룹 26"/>
          <p:cNvGrpSpPr/>
          <p:nvPr/>
        </p:nvGrpSpPr>
        <p:grpSpPr>
          <a:xfrm>
            <a:off x="1274359" y="1314606"/>
            <a:ext cx="1368152" cy="1224136"/>
            <a:chOff x="107504" y="183782"/>
            <a:chExt cx="1368152" cy="1224136"/>
          </a:xfrm>
          <a:solidFill>
            <a:schemeClr val="tx1"/>
          </a:solidFill>
        </p:grpSpPr>
        <p:sp>
          <p:nvSpPr>
            <p:cNvPr id="28" name="직사각형 27"/>
            <p:cNvSpPr/>
            <p:nvPr/>
          </p:nvSpPr>
          <p:spPr>
            <a:xfrm>
              <a:off x="166612" y="183782"/>
              <a:ext cx="1224136" cy="12241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4000" dirty="0" smtClean="0">
                  <a:latin typeface="1훈점보맘보 B" pitchFamily="18" charset="-127"/>
                  <a:ea typeface="1훈점보맘보 B" pitchFamily="18" charset="-127"/>
                </a:rPr>
                <a:t>  </a:t>
              </a:r>
              <a:endParaRPr lang="ko-KR" altLang="en-US" sz="4000" dirty="0">
                <a:latin typeface="1훈점보맘보 B" pitchFamily="18" charset="-127"/>
                <a:ea typeface="1훈점보맘보 B" pitchFamily="18" charset="-127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107504" y="483518"/>
              <a:ext cx="136815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ko-KR" sz="2800" dirty="0" smtClean="0">
                  <a:solidFill>
                    <a:srgbClr val="F1A909"/>
                  </a:solidFill>
                  <a:latin typeface="맑은 고딕" pitchFamily="50" charset="-127"/>
                  <a:ea typeface="맑은 고딕" pitchFamily="50" charset="-127"/>
                </a:rPr>
                <a:t>INDEX</a:t>
              </a:r>
              <a:endParaRPr lang="ko-KR" altLang="en-US" sz="2800" dirty="0">
                <a:solidFill>
                  <a:srgbClr val="F1A909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cxnSp>
        <p:nvCxnSpPr>
          <p:cNvPr id="32" name="직선 연결선 31"/>
          <p:cNvCxnSpPr/>
          <p:nvPr/>
        </p:nvCxnSpPr>
        <p:spPr>
          <a:xfrm flipH="1">
            <a:off x="2699792" y="1326510"/>
            <a:ext cx="14727" cy="476678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직사각형 33"/>
          <p:cNvSpPr/>
          <p:nvPr/>
        </p:nvSpPr>
        <p:spPr>
          <a:xfrm>
            <a:off x="2843808" y="2852936"/>
            <a:ext cx="930057" cy="504725"/>
          </a:xfrm>
          <a:prstGeom prst="rect">
            <a:avLst/>
          </a:prstGeom>
          <a:solidFill>
            <a:schemeClr val="tx1"/>
          </a:solidFill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843808" y="2852936"/>
            <a:ext cx="936103" cy="523220"/>
          </a:xfrm>
          <a:prstGeom prst="rect">
            <a:avLst/>
          </a:prstGeom>
          <a:noFill/>
          <a:ln>
            <a:noFill/>
            <a:prstDash val="sysDash"/>
          </a:ln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 smtClean="0">
                <a:solidFill>
                  <a:srgbClr val="F1A909"/>
                </a:solidFill>
                <a:latin typeface="맑은 고딕" pitchFamily="50" charset="-127"/>
                <a:ea typeface="맑은 고딕" pitchFamily="50" charset="-127"/>
              </a:rPr>
              <a:t>02</a:t>
            </a:r>
          </a:p>
        </p:txBody>
      </p:sp>
      <p:cxnSp>
        <p:nvCxnSpPr>
          <p:cNvPr id="36" name="직선 연결선 35"/>
          <p:cNvCxnSpPr/>
          <p:nvPr/>
        </p:nvCxnSpPr>
        <p:spPr>
          <a:xfrm flipV="1">
            <a:off x="3779912" y="2636912"/>
            <a:ext cx="3312368" cy="2569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직사각형 36"/>
          <p:cNvSpPr/>
          <p:nvPr/>
        </p:nvSpPr>
        <p:spPr>
          <a:xfrm>
            <a:off x="2843808" y="3573016"/>
            <a:ext cx="930057" cy="504725"/>
          </a:xfrm>
          <a:prstGeom prst="rect">
            <a:avLst/>
          </a:prstGeom>
          <a:solidFill>
            <a:schemeClr val="tx1"/>
          </a:solidFill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9" name="직사각형 38"/>
          <p:cNvSpPr/>
          <p:nvPr/>
        </p:nvSpPr>
        <p:spPr>
          <a:xfrm>
            <a:off x="3779912" y="4365104"/>
            <a:ext cx="3240360" cy="615553"/>
          </a:xfrm>
          <a:prstGeom prst="rect">
            <a:avLst/>
          </a:prstGeom>
          <a:ln>
            <a:noFill/>
            <a:prstDash val="dash"/>
          </a:ln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300" dirty="0" smtClean="0">
                <a:latin typeface="맑은 고딕" pitchFamily="50" charset="-127"/>
                <a:ea typeface="맑은 고딕" pitchFamily="50" charset="-127"/>
              </a:rPr>
              <a:t>등록절차 및 작성요령</a:t>
            </a:r>
            <a:endParaRPr lang="en-US" altLang="ko-KR" sz="23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defRPr/>
            </a:pPr>
            <a:r>
              <a:rPr lang="ko-KR" altLang="en-US" sz="1100" dirty="0" smtClean="0">
                <a:latin typeface="맑은 고딕" pitchFamily="50" charset="-127"/>
                <a:ea typeface="맑은 고딕" pitchFamily="50" charset="-127"/>
              </a:rPr>
              <a:t>                         </a:t>
            </a:r>
            <a:endParaRPr lang="en-US" altLang="ko-KR" sz="1000" dirty="0">
              <a:latin typeface="-윤고딕310" pitchFamily="18" charset="-127"/>
              <a:ea typeface="-윤고딕310" pitchFamily="18" charset="-127"/>
            </a:endParaRPr>
          </a:p>
        </p:txBody>
      </p:sp>
      <p:cxnSp>
        <p:nvCxnSpPr>
          <p:cNvPr id="40" name="직선 연결선 39"/>
          <p:cNvCxnSpPr/>
          <p:nvPr/>
        </p:nvCxnSpPr>
        <p:spPr>
          <a:xfrm flipV="1">
            <a:off x="3779912" y="4797152"/>
            <a:ext cx="3312368" cy="2569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직사각형 40"/>
          <p:cNvSpPr/>
          <p:nvPr/>
        </p:nvSpPr>
        <p:spPr>
          <a:xfrm>
            <a:off x="2843808" y="4293096"/>
            <a:ext cx="930057" cy="504725"/>
          </a:xfrm>
          <a:prstGeom prst="rect">
            <a:avLst/>
          </a:prstGeom>
          <a:solidFill>
            <a:schemeClr val="tx1"/>
          </a:solidFill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2843808" y="4293096"/>
            <a:ext cx="936103" cy="523220"/>
          </a:xfrm>
          <a:prstGeom prst="rect">
            <a:avLst/>
          </a:prstGeom>
          <a:noFill/>
          <a:ln>
            <a:noFill/>
            <a:prstDash val="sysDash"/>
          </a:ln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 smtClean="0">
                <a:solidFill>
                  <a:srgbClr val="F1A909"/>
                </a:solidFill>
                <a:latin typeface="맑은 고딕" pitchFamily="50" charset="-127"/>
                <a:ea typeface="맑은 고딕" pitchFamily="50" charset="-127"/>
              </a:rPr>
              <a:t>04</a:t>
            </a:r>
          </a:p>
        </p:txBody>
      </p:sp>
      <p:sp>
        <p:nvSpPr>
          <p:cNvPr id="43" name="직사각형 42"/>
          <p:cNvSpPr/>
          <p:nvPr/>
        </p:nvSpPr>
        <p:spPr>
          <a:xfrm>
            <a:off x="3779912" y="5085184"/>
            <a:ext cx="3240360" cy="600164"/>
          </a:xfrm>
          <a:prstGeom prst="rect">
            <a:avLst/>
          </a:prstGeom>
          <a:ln>
            <a:noFill/>
            <a:prstDash val="dash"/>
          </a:ln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300" dirty="0" smtClean="0">
                <a:latin typeface="맑은 고딕" pitchFamily="50" charset="-127"/>
                <a:ea typeface="맑은 고딕" pitchFamily="50" charset="-127"/>
              </a:rPr>
              <a:t>제출서류</a:t>
            </a:r>
            <a:endParaRPr lang="en-US" altLang="ko-KR" sz="2300" dirty="0" smtClean="0">
              <a:latin typeface="맑은 고딕" pitchFamily="50" charset="-127"/>
              <a:ea typeface="맑은 고딕" pitchFamily="50" charset="-127"/>
            </a:endParaRPr>
          </a:p>
          <a:p>
            <a:pPr algn="r">
              <a:defRPr/>
            </a:pPr>
            <a:endParaRPr lang="en-US" altLang="ko-KR" sz="1000" dirty="0">
              <a:latin typeface="-윤고딕310" pitchFamily="18" charset="-127"/>
              <a:ea typeface="-윤고딕310" pitchFamily="18" charset="-127"/>
            </a:endParaRPr>
          </a:p>
        </p:txBody>
      </p:sp>
      <p:cxnSp>
        <p:nvCxnSpPr>
          <p:cNvPr id="44" name="직선 연결선 43"/>
          <p:cNvCxnSpPr/>
          <p:nvPr/>
        </p:nvCxnSpPr>
        <p:spPr>
          <a:xfrm flipV="1">
            <a:off x="3779912" y="5517232"/>
            <a:ext cx="3312368" cy="2569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직사각형 21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 dirty="0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0" y="0"/>
            <a:ext cx="4000500" cy="42862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kumimoji="0" lang="ko-KR" altLang="en-US" dirty="0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ko-KR" altLang="en-US" dirty="0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3779912" y="3645024"/>
            <a:ext cx="3240360" cy="600164"/>
          </a:xfrm>
          <a:prstGeom prst="rect">
            <a:avLst/>
          </a:prstGeom>
          <a:ln>
            <a:noFill/>
            <a:prstDash val="dash"/>
          </a:ln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300" dirty="0" smtClean="0">
                <a:latin typeface="맑은 고딕" pitchFamily="50" charset="-127"/>
                <a:ea typeface="맑은 고딕" pitchFamily="50" charset="-127"/>
              </a:rPr>
              <a:t>등록자격</a:t>
            </a:r>
            <a:endParaRPr lang="en-US" altLang="ko-KR" sz="2300" dirty="0" smtClean="0">
              <a:latin typeface="맑은 고딕" pitchFamily="50" charset="-127"/>
              <a:ea typeface="맑은 고딕" pitchFamily="50" charset="-127"/>
            </a:endParaRPr>
          </a:p>
          <a:p>
            <a:pPr algn="r">
              <a:defRPr/>
            </a:pPr>
            <a:endParaRPr lang="en-US" altLang="ko-KR" sz="1000" dirty="0">
              <a:latin typeface="-윤고딕310" pitchFamily="18" charset="-127"/>
              <a:ea typeface="-윤고딕310" pitchFamily="18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827584" y="116632"/>
            <a:ext cx="3168352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/>
              <a:t>임원 및 선수 등록요강</a:t>
            </a:r>
            <a:endParaRPr lang="ko-KR" altLang="en-US" b="1" dirty="0"/>
          </a:p>
        </p:txBody>
      </p:sp>
      <p:pic>
        <p:nvPicPr>
          <p:cNvPr id="31" name="그림 11" descr="KBA 로고 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t="39583" r="7291" b="38542"/>
          <a:stretch>
            <a:fillRect/>
          </a:stretch>
        </p:blipFill>
        <p:spPr bwMode="auto">
          <a:xfrm>
            <a:off x="6804248" y="692696"/>
            <a:ext cx="1643062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직선 연결선 32"/>
          <p:cNvCxnSpPr/>
          <p:nvPr/>
        </p:nvCxnSpPr>
        <p:spPr>
          <a:xfrm>
            <a:off x="251520" y="1124744"/>
            <a:ext cx="8064896" cy="0"/>
          </a:xfrm>
          <a:prstGeom prst="line">
            <a:avLst/>
          </a:prstGeom>
          <a:ln w="9525" cap="rnd">
            <a:gradFill flip="none" rotWithShape="1">
              <a:gsLst>
                <a:gs pos="100000">
                  <a:srgbClr val="000000">
                    <a:alpha val="0"/>
                  </a:srgbClr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직사각형 44"/>
          <p:cNvSpPr/>
          <p:nvPr/>
        </p:nvSpPr>
        <p:spPr>
          <a:xfrm>
            <a:off x="8820472" y="6309320"/>
            <a:ext cx="32352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 smtClean="0">
                <a:solidFill>
                  <a:schemeClr val="tx1"/>
                </a:solidFill>
              </a:rPr>
              <a:t>1</a:t>
            </a:r>
            <a:endParaRPr lang="ko-KR" altLang="en-US" sz="1100" dirty="0">
              <a:solidFill>
                <a:schemeClr val="tx1"/>
              </a:solidFill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2843808" y="5013176"/>
            <a:ext cx="930057" cy="504725"/>
          </a:xfrm>
          <a:prstGeom prst="rect">
            <a:avLst/>
          </a:prstGeom>
          <a:solidFill>
            <a:schemeClr val="tx1"/>
          </a:solidFill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>
                <a:solidFill>
                  <a:srgbClr val="F1A909"/>
                </a:solidFill>
                <a:latin typeface="맑은 고딕" pitchFamily="50" charset="-127"/>
                <a:ea typeface="맑은 고딕" pitchFamily="50" charset="-127"/>
              </a:rPr>
              <a:t>05</a:t>
            </a:r>
          </a:p>
        </p:txBody>
      </p:sp>
      <p:sp>
        <p:nvSpPr>
          <p:cNvPr id="49" name="직사각형 48"/>
          <p:cNvSpPr/>
          <p:nvPr/>
        </p:nvSpPr>
        <p:spPr>
          <a:xfrm>
            <a:off x="3779912" y="2924944"/>
            <a:ext cx="3281001" cy="600164"/>
          </a:xfrm>
          <a:prstGeom prst="rect">
            <a:avLst/>
          </a:prstGeom>
          <a:ln>
            <a:noFill/>
            <a:prstDash val="dash"/>
          </a:ln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300" dirty="0" err="1" smtClean="0">
                <a:latin typeface="맑은 고딕" pitchFamily="50" charset="-127"/>
                <a:ea typeface="맑은 고딕" pitchFamily="50" charset="-127"/>
              </a:rPr>
              <a:t>마이핀</a:t>
            </a:r>
            <a:r>
              <a:rPr lang="en-US" altLang="ko-KR" sz="23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300" dirty="0" err="1" smtClean="0">
                <a:latin typeface="맑은 고딕" pitchFamily="50" charset="-127"/>
                <a:ea typeface="맑은 고딕" pitchFamily="50" charset="-127"/>
              </a:rPr>
              <a:t>아이핀</a:t>
            </a:r>
            <a:r>
              <a:rPr lang="en-US" altLang="ko-KR" sz="2300" dirty="0" smtClean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2300" dirty="0" smtClean="0">
                <a:latin typeface="맑은 고딕" pitchFamily="50" charset="-127"/>
                <a:ea typeface="맑은 고딕" pitchFamily="50" charset="-127"/>
              </a:rPr>
              <a:t>이란</a:t>
            </a:r>
            <a:r>
              <a:rPr lang="en-US" altLang="ko-KR" sz="2300" dirty="0" smtClean="0">
                <a:latin typeface="맑은 고딕" pitchFamily="50" charset="-127"/>
                <a:ea typeface="맑은 고딕" pitchFamily="50" charset="-127"/>
              </a:rPr>
              <a:t>?</a:t>
            </a:r>
            <a:endParaRPr lang="en-US" altLang="ko-KR" sz="2300" dirty="0">
              <a:latin typeface="맑은 고딕" pitchFamily="50" charset="-127"/>
              <a:ea typeface="맑은 고딕" pitchFamily="50" charset="-127"/>
            </a:endParaRPr>
          </a:p>
          <a:p>
            <a:pPr algn="r">
              <a:defRPr/>
            </a:pPr>
            <a:endParaRPr lang="en-US" altLang="ko-KR" sz="1000" dirty="0" smtClean="0">
              <a:latin typeface="-윤고딕310" pitchFamily="18" charset="-127"/>
              <a:ea typeface="-윤고딕310" pitchFamily="18" charset="-127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843808" y="3573016"/>
            <a:ext cx="936103" cy="523220"/>
          </a:xfrm>
          <a:prstGeom prst="rect">
            <a:avLst/>
          </a:prstGeom>
          <a:noFill/>
          <a:ln>
            <a:noFill/>
            <a:prstDash val="sysDash"/>
          </a:ln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 smtClean="0">
                <a:solidFill>
                  <a:srgbClr val="F1A909"/>
                </a:solidFill>
                <a:latin typeface="맑은 고딕" pitchFamily="50" charset="-127"/>
                <a:ea typeface="맑은 고딕" pitchFamily="50" charset="-127"/>
              </a:rPr>
              <a:t>03</a:t>
            </a:r>
          </a:p>
        </p:txBody>
      </p:sp>
      <p:sp>
        <p:nvSpPr>
          <p:cNvPr id="48" name="직사각형 47"/>
          <p:cNvSpPr/>
          <p:nvPr/>
        </p:nvSpPr>
        <p:spPr>
          <a:xfrm>
            <a:off x="2843808" y="5661248"/>
            <a:ext cx="930057" cy="504725"/>
          </a:xfrm>
          <a:prstGeom prst="rect">
            <a:avLst/>
          </a:prstGeom>
          <a:solidFill>
            <a:schemeClr val="tx1"/>
          </a:solidFill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>
                <a:solidFill>
                  <a:srgbClr val="F1A909"/>
                </a:solidFill>
                <a:latin typeface="맑은 고딕" pitchFamily="50" charset="-127"/>
                <a:ea typeface="맑은 고딕" pitchFamily="50" charset="-127"/>
              </a:rPr>
              <a:t>06</a:t>
            </a:r>
          </a:p>
        </p:txBody>
      </p:sp>
      <p:cxnSp>
        <p:nvCxnSpPr>
          <p:cNvPr id="50" name="직선 연결선 49"/>
          <p:cNvCxnSpPr/>
          <p:nvPr/>
        </p:nvCxnSpPr>
        <p:spPr>
          <a:xfrm flipV="1">
            <a:off x="3779912" y="4077072"/>
            <a:ext cx="3312368" cy="2569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직사각형 50"/>
          <p:cNvSpPr/>
          <p:nvPr/>
        </p:nvSpPr>
        <p:spPr>
          <a:xfrm>
            <a:off x="3779912" y="5733256"/>
            <a:ext cx="3240360" cy="600164"/>
          </a:xfrm>
          <a:prstGeom prst="rect">
            <a:avLst/>
          </a:prstGeom>
          <a:ln>
            <a:noFill/>
            <a:prstDash val="dash"/>
          </a:ln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300" dirty="0" smtClean="0">
                <a:latin typeface="맑은 고딕" pitchFamily="50" charset="-127"/>
                <a:ea typeface="맑은 고딕" pitchFamily="50" charset="-127"/>
              </a:rPr>
              <a:t>기타사항</a:t>
            </a:r>
            <a:endParaRPr lang="en-US" altLang="ko-KR" sz="2300" dirty="0" smtClean="0">
              <a:latin typeface="맑은 고딕" pitchFamily="50" charset="-127"/>
              <a:ea typeface="맑은 고딕" pitchFamily="50" charset="-127"/>
            </a:endParaRPr>
          </a:p>
          <a:p>
            <a:pPr algn="r">
              <a:defRPr/>
            </a:pPr>
            <a:endParaRPr lang="en-US" altLang="ko-KR" sz="1000" dirty="0">
              <a:latin typeface="-윤고딕310" pitchFamily="18" charset="-127"/>
              <a:ea typeface="-윤고딕310" pitchFamily="18" charset="-127"/>
            </a:endParaRPr>
          </a:p>
        </p:txBody>
      </p:sp>
      <p:cxnSp>
        <p:nvCxnSpPr>
          <p:cNvPr id="52" name="직선 연결선 51"/>
          <p:cNvCxnSpPr/>
          <p:nvPr/>
        </p:nvCxnSpPr>
        <p:spPr>
          <a:xfrm flipV="1">
            <a:off x="3779912" y="6165304"/>
            <a:ext cx="3312368" cy="2569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2642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4000500" cy="42862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27584" y="116632"/>
            <a:ext cx="3168352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/>
              <a:t>임원 및 선수 등록요강</a:t>
            </a:r>
            <a:endParaRPr lang="ko-KR" altLang="en-US" b="1" dirty="0"/>
          </a:p>
        </p:txBody>
      </p:sp>
      <p:sp>
        <p:nvSpPr>
          <p:cNvPr id="8" name="직사각형 7"/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cxnSp>
        <p:nvCxnSpPr>
          <p:cNvPr id="10" name="직선 연결선 9"/>
          <p:cNvCxnSpPr/>
          <p:nvPr/>
        </p:nvCxnSpPr>
        <p:spPr>
          <a:xfrm>
            <a:off x="251520" y="1124744"/>
            <a:ext cx="8064896" cy="0"/>
          </a:xfrm>
          <a:prstGeom prst="line">
            <a:avLst/>
          </a:prstGeom>
          <a:ln w="9525" cap="rnd">
            <a:gradFill flip="none" rotWithShape="1">
              <a:gsLst>
                <a:gs pos="100000">
                  <a:srgbClr val="000000">
                    <a:alpha val="0"/>
                  </a:srgbClr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827584" y="1484784"/>
            <a:ext cx="7488832" cy="4752528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127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8748464" y="6309320"/>
            <a:ext cx="39553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 smtClean="0">
                <a:solidFill>
                  <a:schemeClr val="tx1"/>
                </a:solidFill>
              </a:rPr>
              <a:t>19</a:t>
            </a:r>
            <a:endParaRPr lang="ko-KR" altLang="en-US" sz="1100" dirty="0">
              <a:solidFill>
                <a:schemeClr val="tx1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6804248" y="116632"/>
            <a:ext cx="2339752" cy="446276"/>
          </a:xfrm>
          <a:prstGeom prst="rect">
            <a:avLst/>
          </a:prstGeom>
          <a:ln>
            <a:noFill/>
            <a:prstDash val="dash"/>
          </a:ln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300" b="1" dirty="0" smtClean="0">
                <a:latin typeface="맑은 고딕" pitchFamily="50" charset="-127"/>
                <a:ea typeface="맑은 고딕" pitchFamily="50" charset="-127"/>
              </a:rPr>
              <a:t>  전산등록</a:t>
            </a:r>
            <a:r>
              <a:rPr lang="en-US" altLang="ko-KR" sz="2300" b="1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300" b="1" dirty="0" smtClean="0">
                <a:latin typeface="맑은 고딕" pitchFamily="50" charset="-127"/>
                <a:ea typeface="맑은 고딕" pitchFamily="50" charset="-127"/>
              </a:rPr>
              <a:t>공통</a:t>
            </a:r>
            <a:r>
              <a:rPr lang="en-US" altLang="ko-KR" sz="2300" b="1" dirty="0" smtClean="0"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sz="1000" b="1" dirty="0" smtClean="0">
              <a:latin typeface="-윤고딕310" pitchFamily="18" charset="-127"/>
              <a:ea typeface="-윤고딕310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07504" y="692696"/>
            <a:ext cx="773981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04. 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등록절차 및 작성요령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등록확인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)-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기존 회원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2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개인번호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로 확인</a:t>
            </a:r>
            <a:r>
              <a:rPr lang="en-US" altLang="ko-KR" sz="2000" b="1" dirty="0" smtClean="0">
                <a:solidFill>
                  <a:schemeClr val="tx1"/>
                </a:solidFill>
                <a:latin typeface="HY바다M"/>
                <a:ea typeface="HY바다M"/>
              </a:rPr>
              <a:t>③</a:t>
            </a:r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4000500" cy="42862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27584" y="116632"/>
            <a:ext cx="3168352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/>
              <a:t>임원 및 선수 등록요강</a:t>
            </a:r>
            <a:endParaRPr lang="ko-KR" altLang="en-US" b="1" dirty="0"/>
          </a:p>
        </p:txBody>
      </p:sp>
      <p:sp>
        <p:nvSpPr>
          <p:cNvPr id="8" name="직사각형 7"/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cxnSp>
        <p:nvCxnSpPr>
          <p:cNvPr id="10" name="직선 연결선 9"/>
          <p:cNvCxnSpPr/>
          <p:nvPr/>
        </p:nvCxnSpPr>
        <p:spPr>
          <a:xfrm>
            <a:off x="251520" y="1124744"/>
            <a:ext cx="8064896" cy="0"/>
          </a:xfrm>
          <a:prstGeom prst="line">
            <a:avLst/>
          </a:prstGeom>
          <a:ln w="9525" cap="rnd">
            <a:gradFill flip="none" rotWithShape="1">
              <a:gsLst>
                <a:gs pos="100000">
                  <a:srgbClr val="000000">
                    <a:alpha val="0"/>
                  </a:srgbClr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755576" y="1484784"/>
            <a:ext cx="7416824" cy="496855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127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8748464" y="6309320"/>
            <a:ext cx="39553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 smtClean="0">
                <a:solidFill>
                  <a:schemeClr val="tx1"/>
                </a:solidFill>
              </a:rPr>
              <a:t>20</a:t>
            </a:r>
            <a:endParaRPr lang="ko-KR" altLang="en-US" sz="1100" dirty="0">
              <a:solidFill>
                <a:schemeClr val="tx1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6804248" y="116632"/>
            <a:ext cx="2339752" cy="446276"/>
          </a:xfrm>
          <a:prstGeom prst="rect">
            <a:avLst/>
          </a:prstGeom>
          <a:ln>
            <a:noFill/>
            <a:prstDash val="dash"/>
          </a:ln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300" b="1" dirty="0" smtClean="0">
                <a:latin typeface="맑은 고딕" pitchFamily="50" charset="-127"/>
                <a:ea typeface="맑은 고딕" pitchFamily="50" charset="-127"/>
              </a:rPr>
              <a:t>  전산등록</a:t>
            </a:r>
            <a:r>
              <a:rPr lang="en-US" altLang="ko-KR" sz="2300" b="1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300" b="1" dirty="0" smtClean="0">
                <a:latin typeface="맑은 고딕" pitchFamily="50" charset="-127"/>
                <a:ea typeface="맑은 고딕" pitchFamily="50" charset="-127"/>
              </a:rPr>
              <a:t>공통</a:t>
            </a:r>
            <a:r>
              <a:rPr lang="en-US" altLang="ko-KR" sz="2300" b="1" dirty="0" smtClean="0"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sz="1000" b="1" dirty="0" smtClean="0">
              <a:latin typeface="-윤고딕310" pitchFamily="18" charset="-127"/>
              <a:ea typeface="-윤고딕310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07504" y="692696"/>
            <a:ext cx="773981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04. 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등록절차 및 작성요령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등록확인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)-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기존 회원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2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개인번호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로 확인</a:t>
            </a:r>
            <a:r>
              <a:rPr lang="en-US" altLang="ko-KR" sz="2000" b="1" dirty="0" smtClean="0">
                <a:solidFill>
                  <a:schemeClr val="tx1"/>
                </a:solidFill>
                <a:latin typeface="HY바다M"/>
                <a:ea typeface="HY바다M"/>
              </a:rPr>
              <a:t>④</a:t>
            </a:r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4000500" cy="42862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27584" y="116632"/>
            <a:ext cx="3168352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/>
              <a:t>임원 및 선수 등록요강</a:t>
            </a:r>
            <a:endParaRPr lang="ko-KR" altLang="en-US" b="1" dirty="0"/>
          </a:p>
        </p:txBody>
      </p:sp>
      <p:sp>
        <p:nvSpPr>
          <p:cNvPr id="8" name="직사각형 7"/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pic>
        <p:nvPicPr>
          <p:cNvPr id="9" name="그림 11" descr="KBA 로고 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t="39583" r="7291" b="38542"/>
          <a:stretch>
            <a:fillRect/>
          </a:stretch>
        </p:blipFill>
        <p:spPr bwMode="auto">
          <a:xfrm>
            <a:off x="6732240" y="692696"/>
            <a:ext cx="1643062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직선 연결선 9"/>
          <p:cNvCxnSpPr/>
          <p:nvPr/>
        </p:nvCxnSpPr>
        <p:spPr>
          <a:xfrm>
            <a:off x="251520" y="1124744"/>
            <a:ext cx="8064896" cy="0"/>
          </a:xfrm>
          <a:prstGeom prst="line">
            <a:avLst/>
          </a:prstGeom>
          <a:ln w="9525" cap="rnd">
            <a:gradFill flip="none" rotWithShape="1">
              <a:gsLst>
                <a:gs pos="100000">
                  <a:srgbClr val="000000">
                    <a:alpha val="0"/>
                  </a:srgbClr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827584" y="1916832"/>
            <a:ext cx="7488832" cy="4608512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127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42844" y="710936"/>
            <a:ext cx="489654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04. 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등록절차 및 작성요령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임원 등록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827584" y="1268760"/>
            <a:ext cx="698477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▶ </a:t>
            </a:r>
            <a:r>
              <a:rPr lang="ko-KR" altLang="en-US" sz="1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등록확인 후 임원등록신청은</a:t>
            </a:r>
            <a:r>
              <a:rPr lang="en-US" altLang="ko-KR" sz="1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아래의 순서대로 소속팀 추가</a:t>
            </a:r>
            <a:r>
              <a:rPr lang="en-US" altLang="ko-KR" sz="1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자격사항</a:t>
            </a:r>
            <a:r>
              <a:rPr lang="en-US" altLang="ko-KR" sz="1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 </a:t>
            </a:r>
          </a:p>
          <a:p>
            <a:r>
              <a:rPr lang="en-US" altLang="ko-KR" sz="1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sz="1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연수 및 교육사항</a:t>
            </a:r>
            <a:r>
              <a:rPr lang="en-US" altLang="ko-KR" sz="1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수상경력 사항을 입력합니다</a:t>
            </a:r>
            <a:r>
              <a:rPr lang="en-US" altLang="ko-KR" sz="1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6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8748464" y="6309320"/>
            <a:ext cx="39553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 smtClean="0">
                <a:solidFill>
                  <a:schemeClr val="tx1"/>
                </a:solidFill>
              </a:rPr>
              <a:t>21</a:t>
            </a:r>
            <a:endParaRPr lang="ko-KR" altLang="en-US" sz="1100" dirty="0">
              <a:solidFill>
                <a:schemeClr val="tx1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6804248" y="116632"/>
            <a:ext cx="2339752" cy="446276"/>
          </a:xfrm>
          <a:prstGeom prst="rect">
            <a:avLst/>
          </a:prstGeom>
          <a:ln>
            <a:noFill/>
            <a:prstDash val="dash"/>
          </a:ln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300" b="1" dirty="0" smtClean="0">
                <a:latin typeface="맑은 고딕" pitchFamily="50" charset="-127"/>
                <a:ea typeface="맑은 고딕" pitchFamily="50" charset="-127"/>
              </a:rPr>
              <a:t>  전산등록</a:t>
            </a:r>
            <a:r>
              <a:rPr lang="en-US" altLang="ko-KR" sz="2300" b="1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300" b="1" dirty="0" smtClean="0">
                <a:latin typeface="맑은 고딕" pitchFamily="50" charset="-127"/>
                <a:ea typeface="맑은 고딕" pitchFamily="50" charset="-127"/>
              </a:rPr>
              <a:t>임원</a:t>
            </a:r>
            <a:r>
              <a:rPr lang="en-US" altLang="ko-KR" sz="2300" b="1" dirty="0" smtClean="0"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sz="1000" b="1" dirty="0" smtClean="0">
              <a:latin typeface="-윤고딕310" pitchFamily="18" charset="-127"/>
              <a:ea typeface="-윤고딕310" pitchFamily="18" charset="-127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4000500" cy="42862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27584" y="116632"/>
            <a:ext cx="3168352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/>
              <a:t>임원 및 선수 등록요강</a:t>
            </a:r>
            <a:endParaRPr lang="ko-KR" altLang="en-US" b="1" dirty="0"/>
          </a:p>
        </p:txBody>
      </p:sp>
      <p:sp>
        <p:nvSpPr>
          <p:cNvPr id="8" name="직사각형 7"/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pic>
        <p:nvPicPr>
          <p:cNvPr id="9" name="그림 11" descr="KBA 로고 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t="39583" r="7291" b="38542"/>
          <a:stretch>
            <a:fillRect/>
          </a:stretch>
        </p:blipFill>
        <p:spPr bwMode="auto">
          <a:xfrm>
            <a:off x="6732240" y="692696"/>
            <a:ext cx="1643062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직선 연결선 9"/>
          <p:cNvCxnSpPr/>
          <p:nvPr/>
        </p:nvCxnSpPr>
        <p:spPr>
          <a:xfrm>
            <a:off x="251520" y="1124744"/>
            <a:ext cx="8064896" cy="0"/>
          </a:xfrm>
          <a:prstGeom prst="line">
            <a:avLst/>
          </a:prstGeom>
          <a:ln w="9525" cap="rnd">
            <a:gradFill flip="none" rotWithShape="1">
              <a:gsLst>
                <a:gs pos="100000">
                  <a:srgbClr val="000000">
                    <a:alpha val="0"/>
                  </a:srgbClr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/>
          <p:cNvSpPr/>
          <p:nvPr/>
        </p:nvSpPr>
        <p:spPr>
          <a:xfrm>
            <a:off x="71406" y="714356"/>
            <a:ext cx="518457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04. 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등록절차 및 작성요령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대표자 등록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827584" y="1268760"/>
            <a:ext cx="6984776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▶ </a:t>
            </a:r>
            <a:r>
              <a:rPr lang="ko-KR" altLang="en-US" sz="1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각 팀의 대표자 등록은 임원등록신청화면에서 </a:t>
            </a:r>
            <a:r>
              <a:rPr lang="ko-KR" altLang="en-US" sz="1600" dirty="0" smtClean="0">
                <a:solidFill>
                  <a:schemeClr val="tx1"/>
                </a:solidFill>
                <a:latin typeface="HY바다M"/>
                <a:ea typeface="HY바다M"/>
              </a:rPr>
              <a:t>①</a:t>
            </a:r>
            <a:r>
              <a:rPr lang="ko-KR" altLang="en-US" sz="1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등록확인을 마친 다음 </a:t>
            </a:r>
            <a:endParaRPr lang="en-US" altLang="ko-KR" sz="16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en-US" altLang="ko-KR" sz="1600" dirty="0" smtClean="0">
                <a:solidFill>
                  <a:schemeClr val="tx1"/>
                </a:solidFill>
                <a:latin typeface="HY바다M"/>
                <a:ea typeface="HY바다M"/>
              </a:rPr>
              <a:t>②</a:t>
            </a:r>
            <a:r>
              <a:rPr lang="ko-KR" altLang="en-US" sz="1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소속팀 추가를 클릭하시면 아래 오른쪽과 같은 화면이 뜹니다</a:t>
            </a:r>
            <a:r>
              <a:rPr lang="en-US" altLang="ko-KR" sz="1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r>
              <a:rPr lang="ko-KR" altLang="en-US" sz="1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sz="1600" dirty="0" smtClean="0">
                <a:solidFill>
                  <a:schemeClr val="tx1"/>
                </a:solidFill>
                <a:latin typeface="HY바다M"/>
                <a:ea typeface="HY바다M"/>
              </a:rPr>
              <a:t>③</a:t>
            </a:r>
            <a:r>
              <a:rPr lang="ko-KR" altLang="en-US" sz="1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대표자</a:t>
            </a:r>
            <a:r>
              <a:rPr lang="en-US" altLang="ko-KR" sz="1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단체장</a:t>
            </a:r>
            <a:r>
              <a:rPr lang="en-US" altLang="ko-KR" sz="1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1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성명란에 대표자 성명을 입력합니다</a:t>
            </a:r>
            <a:r>
              <a:rPr lang="en-US" altLang="ko-KR" sz="1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6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8748464" y="6309320"/>
            <a:ext cx="39553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 smtClean="0">
                <a:solidFill>
                  <a:schemeClr val="tx1"/>
                </a:solidFill>
              </a:rPr>
              <a:t>22</a:t>
            </a:r>
            <a:endParaRPr lang="ko-KR" altLang="en-US" sz="1100" dirty="0">
              <a:solidFill>
                <a:schemeClr val="tx1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79512" y="2204864"/>
            <a:ext cx="4176464" cy="4104456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127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4788024" y="2204864"/>
            <a:ext cx="4176464" cy="4104456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127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이등변 삼각형 17"/>
          <p:cNvSpPr/>
          <p:nvPr/>
        </p:nvSpPr>
        <p:spPr>
          <a:xfrm rot="5400000">
            <a:off x="4427983" y="4221090"/>
            <a:ext cx="288033" cy="288032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39752" y="3356992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rgbClr val="FF0000"/>
                </a:solidFill>
              </a:rPr>
              <a:t>①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79912" y="4941168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rgbClr val="FF0000"/>
                </a:solidFill>
                <a:latin typeface="HY바다M"/>
                <a:ea typeface="HY바다M"/>
              </a:rPr>
              <a:t>②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36096" y="5445224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rgbClr val="FF0000"/>
                </a:solidFill>
                <a:latin typeface="HY바다M"/>
                <a:ea typeface="HY바다M"/>
              </a:rPr>
              <a:t>③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6516216" y="116632"/>
            <a:ext cx="2627784" cy="446276"/>
          </a:xfrm>
          <a:prstGeom prst="rect">
            <a:avLst/>
          </a:prstGeom>
          <a:ln>
            <a:noFill/>
            <a:prstDash val="dash"/>
          </a:ln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300" b="1" dirty="0" smtClean="0">
                <a:latin typeface="맑은 고딕" pitchFamily="50" charset="-127"/>
                <a:ea typeface="맑은 고딕" pitchFamily="50" charset="-127"/>
              </a:rPr>
              <a:t>  전산등록</a:t>
            </a:r>
            <a:r>
              <a:rPr lang="en-US" altLang="ko-KR" sz="2300" b="1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300" b="1" dirty="0" smtClean="0">
                <a:latin typeface="맑은 고딕" pitchFamily="50" charset="-127"/>
                <a:ea typeface="맑은 고딕" pitchFamily="50" charset="-127"/>
              </a:rPr>
              <a:t>대표자</a:t>
            </a:r>
            <a:r>
              <a:rPr lang="en-US" altLang="ko-KR" sz="2300" b="1" dirty="0" smtClean="0"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sz="1000" b="1" dirty="0" smtClean="0">
              <a:latin typeface="-윤고딕310" pitchFamily="18" charset="-127"/>
              <a:ea typeface="-윤고딕310" pitchFamily="18" charset="-127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4000500" cy="42862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27584" y="116632"/>
            <a:ext cx="3168352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/>
              <a:t>임원 및 선수 등록요강</a:t>
            </a:r>
            <a:endParaRPr lang="ko-KR" altLang="en-US" b="1" dirty="0"/>
          </a:p>
        </p:txBody>
      </p:sp>
      <p:sp>
        <p:nvSpPr>
          <p:cNvPr id="8" name="직사각형 7"/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pic>
        <p:nvPicPr>
          <p:cNvPr id="9" name="그림 11" descr="KBA 로고 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t="39583" r="7291" b="38542"/>
          <a:stretch>
            <a:fillRect/>
          </a:stretch>
        </p:blipFill>
        <p:spPr bwMode="auto">
          <a:xfrm>
            <a:off x="6732240" y="692696"/>
            <a:ext cx="1643062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직선 연결선 9"/>
          <p:cNvCxnSpPr/>
          <p:nvPr/>
        </p:nvCxnSpPr>
        <p:spPr>
          <a:xfrm>
            <a:off x="251520" y="1124744"/>
            <a:ext cx="8064896" cy="0"/>
          </a:xfrm>
          <a:prstGeom prst="line">
            <a:avLst/>
          </a:prstGeom>
          <a:ln w="9525" cap="rnd">
            <a:gradFill flip="none" rotWithShape="1">
              <a:gsLst>
                <a:gs pos="100000">
                  <a:srgbClr val="000000">
                    <a:alpha val="0"/>
                  </a:srgbClr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179512" y="1340768"/>
            <a:ext cx="5400600" cy="4968552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127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-41642" y="714356"/>
            <a:ext cx="525658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04. 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등록절차 및 작성요령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선수 등록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5580112" y="1124744"/>
            <a:ext cx="3672408" cy="5184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ko-KR" altLang="en-US" sz="1200" b="1" u="sng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전산등록 </a:t>
            </a:r>
            <a:r>
              <a:rPr lang="ko-KR" altLang="en-US" sz="1200" b="1" u="sng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입력시</a:t>
            </a:r>
            <a:r>
              <a:rPr lang="ko-KR" altLang="en-US" sz="1200" b="1" u="sng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유의사항</a:t>
            </a:r>
            <a:endParaRPr lang="en-US" altLang="ko-KR" sz="1200" b="1" u="sng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11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ⓛ </a:t>
            </a:r>
            <a:r>
              <a:rPr lang="ko-KR" altLang="en-US" sz="1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성명</a:t>
            </a:r>
            <a:r>
              <a:rPr lang="en-US" altLang="ko-KR" sz="1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이름 </a:t>
            </a:r>
            <a:r>
              <a:rPr lang="en-US" altLang="ko-KR" sz="1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한자 입력 필수</a:t>
            </a:r>
            <a:endParaRPr lang="en-US" altLang="ko-KR" sz="11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11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② </a:t>
            </a:r>
            <a:r>
              <a:rPr lang="ko-KR" altLang="en-US" sz="1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포지션</a:t>
            </a:r>
            <a:r>
              <a:rPr lang="en-US" altLang="ko-KR" sz="1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: ‘</a:t>
            </a:r>
            <a:r>
              <a:rPr lang="ko-KR" altLang="en-US" sz="1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연락처</a:t>
            </a:r>
            <a:r>
              <a:rPr lang="en-US" altLang="ko-KR" sz="1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’</a:t>
            </a:r>
            <a:r>
              <a:rPr lang="ko-KR" altLang="en-US" sz="110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란에</a:t>
            </a:r>
            <a:r>
              <a:rPr lang="ko-KR" altLang="en-US" sz="1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해당 선수의 포지션 입력 </a:t>
            </a:r>
            <a:endParaRPr lang="en-US" altLang="ko-KR" sz="11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예</a:t>
            </a:r>
            <a:r>
              <a:rPr lang="en-US" altLang="ko-KR" sz="1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1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투수</a:t>
            </a:r>
            <a:r>
              <a:rPr lang="en-US" altLang="ko-KR" sz="1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포수</a:t>
            </a:r>
            <a:r>
              <a:rPr lang="en-US" altLang="ko-KR" sz="1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1</a:t>
            </a:r>
            <a:r>
              <a:rPr lang="ko-KR" altLang="en-US" sz="110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루수</a:t>
            </a:r>
            <a:r>
              <a:rPr lang="en-US" altLang="ko-KR" sz="1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2</a:t>
            </a:r>
            <a:r>
              <a:rPr lang="ko-KR" altLang="en-US" sz="110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루수</a:t>
            </a:r>
            <a:r>
              <a:rPr lang="en-US" altLang="ko-KR" sz="1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3</a:t>
            </a:r>
            <a:r>
              <a:rPr lang="ko-KR" altLang="en-US" sz="110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루수</a:t>
            </a:r>
            <a:r>
              <a:rPr lang="en-US" altLang="ko-KR" sz="1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유격수</a:t>
            </a:r>
            <a:r>
              <a:rPr lang="en-US" altLang="ko-KR" sz="1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좌익수</a:t>
            </a:r>
            <a:r>
              <a:rPr lang="en-US" altLang="ko-KR" sz="1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</a:t>
            </a:r>
          </a:p>
          <a:p>
            <a:r>
              <a:rPr lang="en-US" altLang="ko-KR" sz="1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   </a:t>
            </a:r>
            <a:r>
              <a:rPr lang="ko-KR" altLang="en-US" sz="1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중견수</a:t>
            </a:r>
            <a:r>
              <a:rPr lang="en-US" altLang="ko-KR" sz="1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우익수 </a:t>
            </a:r>
            <a:endParaRPr lang="en-US" altLang="ko-KR" sz="11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11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③ </a:t>
            </a:r>
            <a:r>
              <a:rPr lang="ko-KR" altLang="en-US" sz="1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핸드폰 </a:t>
            </a:r>
            <a:r>
              <a:rPr lang="en-US" altLang="ko-KR" sz="1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등록 임원과 선수는 핸드폰 번호를 입력</a:t>
            </a:r>
            <a:endParaRPr lang="en-US" altLang="ko-KR" sz="11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11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④ </a:t>
            </a:r>
            <a:r>
              <a:rPr lang="ko-KR" altLang="en-US" sz="1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투타 </a:t>
            </a:r>
            <a:r>
              <a:rPr lang="en-US" altLang="ko-KR" sz="1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: ‘</a:t>
            </a:r>
            <a:r>
              <a:rPr lang="ko-KR" altLang="en-US" sz="1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비고 </a:t>
            </a:r>
            <a:r>
              <a:rPr lang="en-US" altLang="ko-KR" sz="1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1’</a:t>
            </a:r>
            <a:r>
              <a:rPr lang="ko-KR" altLang="en-US" sz="110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란에</a:t>
            </a:r>
            <a:r>
              <a:rPr lang="ko-KR" altLang="en-US" sz="1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입력 </a:t>
            </a:r>
            <a:endParaRPr lang="en-US" altLang="ko-KR" sz="11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예</a:t>
            </a:r>
            <a:r>
              <a:rPr lang="en-US" altLang="ko-KR" sz="1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1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우우</a:t>
            </a:r>
            <a:r>
              <a:rPr lang="en-US" altLang="ko-KR" sz="1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1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10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좌좌</a:t>
            </a:r>
            <a:r>
              <a:rPr lang="en-US" altLang="ko-KR" sz="1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10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우좌</a:t>
            </a:r>
            <a:r>
              <a:rPr lang="en-US" altLang="ko-KR" sz="1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좌우</a:t>
            </a:r>
            <a:r>
              <a:rPr lang="en-US" altLang="ko-KR" sz="1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10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우양</a:t>
            </a:r>
            <a:endParaRPr lang="en-US" altLang="ko-KR" sz="11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11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28600" indent="-228600"/>
            <a:r>
              <a:rPr lang="ko-KR" altLang="en-US" sz="1100" dirty="0" smtClean="0">
                <a:solidFill>
                  <a:schemeClr val="tx1"/>
                </a:solidFill>
                <a:latin typeface="HY바다M"/>
                <a:ea typeface="HY바다M"/>
              </a:rPr>
              <a:t>⑤ </a:t>
            </a:r>
            <a:r>
              <a:rPr lang="ko-KR" altLang="en-US" sz="110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배번</a:t>
            </a:r>
            <a:r>
              <a:rPr lang="ko-KR" altLang="en-US" sz="1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: ‘</a:t>
            </a:r>
            <a:r>
              <a:rPr lang="ko-KR" altLang="en-US" sz="1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비고 </a:t>
            </a:r>
            <a:r>
              <a:rPr lang="en-US" altLang="ko-KR" sz="1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2’</a:t>
            </a:r>
            <a:r>
              <a:rPr lang="ko-KR" altLang="en-US" sz="110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란에</a:t>
            </a:r>
            <a:r>
              <a:rPr lang="ko-KR" altLang="en-US" sz="1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입력</a:t>
            </a:r>
            <a:endParaRPr lang="en-US" altLang="ko-KR" sz="11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28600" indent="-228600"/>
            <a:r>
              <a:rPr lang="en-US" altLang="ko-KR" sz="1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1100" b="1" u="sng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등록하고자 하는 선수 수 </a:t>
            </a:r>
            <a:r>
              <a:rPr lang="en-US" altLang="ko-KR" sz="1100" b="1" u="sng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+10</a:t>
            </a:r>
            <a:r>
              <a:rPr lang="ko-KR" altLang="en-US" sz="1100" b="1" u="sng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까지 지정 사용</a:t>
            </a:r>
            <a:endParaRPr lang="en-US" altLang="ko-KR" sz="1100" b="1" u="sng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28600" indent="-228600"/>
            <a:r>
              <a:rPr lang="en-US" altLang="ko-KR" sz="11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11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100" b="1" u="sng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등록선수가 </a:t>
            </a:r>
            <a:r>
              <a:rPr lang="en-US" altLang="ko-KR" sz="1100" b="1" u="sng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20</a:t>
            </a:r>
            <a:r>
              <a:rPr lang="ko-KR" altLang="en-US" sz="1100" b="1" u="sng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명일 경우 </a:t>
            </a:r>
            <a:r>
              <a:rPr lang="en-US" altLang="ko-KR" sz="1100" b="1" u="sng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1~30</a:t>
            </a:r>
            <a:r>
              <a:rPr lang="ko-KR" altLang="en-US" sz="1100" b="1" u="sng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번까지</a:t>
            </a:r>
            <a:r>
              <a:rPr lang="en-US" altLang="ko-KR" sz="1100" b="1" u="sng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100" b="1" u="sng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추가등록 </a:t>
            </a:r>
            <a:endParaRPr lang="en-US" altLang="ko-KR" sz="1100" b="1" u="sng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28600" indent="-228600"/>
            <a:r>
              <a:rPr lang="en-US" altLang="ko-KR" sz="11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1100" b="1" u="sng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발생시 차선 번호 의무 지정</a:t>
            </a:r>
            <a:endParaRPr lang="en-US" altLang="ko-KR" sz="1100" b="1" u="sng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28600" indent="-228600"/>
            <a:r>
              <a:rPr lang="en-US" altLang="ko-KR" sz="11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en-US" altLang="ko-KR" sz="1100" b="1" u="sng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0</a:t>
            </a:r>
            <a:r>
              <a:rPr lang="ko-KR" altLang="en-US" sz="1100" b="1" u="sng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번</a:t>
            </a:r>
            <a:r>
              <a:rPr lang="en-US" altLang="ko-KR" sz="1100" b="1" u="sng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00</a:t>
            </a:r>
            <a:r>
              <a:rPr lang="ko-KR" altLang="en-US" sz="1100" b="1" u="sng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번 사용 금지</a:t>
            </a:r>
            <a:endParaRPr lang="en-US" altLang="ko-KR" sz="1100" b="1" u="sng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28600" indent="-228600"/>
            <a:endParaRPr lang="en-US" altLang="ko-KR" sz="11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28600" indent="-228600"/>
            <a:r>
              <a:rPr lang="ko-KR" altLang="ko-KR" sz="1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⑥</a:t>
            </a:r>
            <a:r>
              <a:rPr lang="en-US" altLang="ko-KR" sz="1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상급학교로 진학하는 학생일 경우 이적 동의서 있음을</a:t>
            </a:r>
            <a:r>
              <a:rPr lang="en-US" altLang="ko-KR" sz="1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체크하고 이적 </a:t>
            </a:r>
            <a:r>
              <a:rPr lang="ko-KR" altLang="en-US" sz="110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사유란에</a:t>
            </a:r>
            <a:r>
              <a:rPr lang="ko-KR" altLang="en-US" sz="1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“</a:t>
            </a:r>
            <a:r>
              <a:rPr lang="ko-KR" altLang="en-US" sz="1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진학</a:t>
            </a:r>
            <a:r>
              <a:rPr lang="en-US" altLang="ko-KR" sz="1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”</a:t>
            </a:r>
            <a:r>
              <a:rPr lang="ko-KR" altLang="en-US" sz="1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으로 입력</a:t>
            </a:r>
            <a:endParaRPr lang="en-US" altLang="ko-KR" sz="11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28600" indent="-228600"/>
            <a:endParaRPr lang="en-US" altLang="ko-KR" sz="11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28600" indent="-228600"/>
            <a:r>
              <a:rPr lang="ko-KR" altLang="en-US" sz="1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⑦ 사진첨부서와 동일한 사진을 </a:t>
            </a:r>
            <a:r>
              <a:rPr lang="ko-KR" altLang="en-US" sz="110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스캔한</a:t>
            </a:r>
            <a:r>
              <a:rPr lang="ko-KR" altLang="en-US" sz="1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후 업로드</a:t>
            </a:r>
            <a:endParaRPr lang="en-US" altLang="ko-KR" sz="11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28600" indent="-228600"/>
            <a:r>
              <a:rPr lang="en-US" altLang="ko-KR" sz="1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소속팀이 변경된 경우 새로운 팀 유니폼을 착용한</a:t>
            </a:r>
            <a:endParaRPr lang="en-US" altLang="ko-KR" sz="11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28600" indent="-228600"/>
            <a:r>
              <a:rPr lang="ko-KR" altLang="en-US" sz="1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사진 업로드</a:t>
            </a:r>
            <a:endParaRPr lang="en-US" altLang="ko-KR" sz="11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28600" indent="-228600"/>
            <a:r>
              <a:rPr lang="en-US" altLang="ko-KR" sz="11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1100" b="1" u="sng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진학으로 등록 학급이 변경되는 경우 반드시 </a:t>
            </a:r>
            <a:endParaRPr lang="en-US" altLang="ko-KR" sz="1100" b="1" u="sng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28600" indent="-228600"/>
            <a:r>
              <a:rPr lang="ko-KR" altLang="en-US" sz="11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1100" b="1" u="sng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현 소속팀 사진으로 갱신</a:t>
            </a:r>
            <a:endParaRPr lang="en-US" altLang="ko-KR" sz="1100" b="1" u="sng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28600" indent="-228600"/>
            <a:endParaRPr lang="en-US" altLang="ko-KR" sz="1100" b="1" u="sng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28600" indent="-228600"/>
            <a:r>
              <a:rPr lang="en-US" altLang="ko-KR" sz="1100" dirty="0" smtClean="0">
                <a:solidFill>
                  <a:schemeClr val="tx1"/>
                </a:solidFill>
                <a:latin typeface="HY바다M"/>
                <a:ea typeface="HY바다M"/>
              </a:rPr>
              <a:t>⑧</a:t>
            </a:r>
            <a:r>
              <a:rPr lang="en-US" altLang="ko-KR" sz="1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10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리틀</a:t>
            </a:r>
            <a:r>
              <a:rPr lang="ko-KR" altLang="en-US" sz="1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팀 검색 시 시도를 </a:t>
            </a:r>
            <a:r>
              <a:rPr lang="ko-KR" altLang="en-US" sz="1100" b="1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시도없음</a:t>
            </a:r>
            <a:r>
              <a:rPr lang="ko-KR" altLang="en-US" sz="110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으로</a:t>
            </a:r>
            <a:r>
              <a:rPr lang="ko-KR" altLang="en-US" sz="1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조회 </a:t>
            </a:r>
            <a:endParaRPr lang="ko-KR" altLang="en-US" sz="1100" b="1" u="sng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2381" b="98810" l="4545" r="96104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96752"/>
            <a:ext cx="277202" cy="305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979712" y="5373216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rgbClr val="FF0000"/>
                </a:solidFill>
                <a:latin typeface="HY바다M"/>
                <a:ea typeface="HY바다M"/>
              </a:rPr>
              <a:t>②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59832" y="3645024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rgbClr val="FF0000"/>
                </a:solidFill>
              </a:rPr>
              <a:t>①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47864" y="5373216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rgbClr val="FF0000"/>
                </a:solidFill>
                <a:latin typeface="HY바다M"/>
                <a:ea typeface="HY바다M"/>
              </a:rPr>
              <a:t>③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79712" y="2852936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rgbClr val="FF0000"/>
                </a:solidFill>
                <a:latin typeface="HY바다M"/>
                <a:ea typeface="HY바다M"/>
              </a:rPr>
              <a:t>④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91880" y="2852936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rgbClr val="FF0000"/>
                </a:solidFill>
                <a:latin typeface="HY바다M"/>
                <a:ea typeface="HY바다M"/>
              </a:rPr>
              <a:t>⑤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16016" y="2996952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rgbClr val="FF0000"/>
                </a:solidFill>
                <a:latin typeface="HY바다M"/>
                <a:ea typeface="HY바다M"/>
              </a:rPr>
              <a:t>⑥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44008" y="3933056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rgbClr val="FF0000"/>
                </a:solidFill>
                <a:latin typeface="HY바다M"/>
                <a:ea typeface="HY바다M"/>
              </a:rPr>
              <a:t>⑦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2381" b="98810" l="4545" r="96104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3573017"/>
            <a:ext cx="206334" cy="227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2381" b="98810" l="4545" r="96104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445225"/>
            <a:ext cx="206334" cy="227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직사각형 23"/>
          <p:cNvSpPr/>
          <p:nvPr/>
        </p:nvSpPr>
        <p:spPr>
          <a:xfrm>
            <a:off x="8748464" y="6309320"/>
            <a:ext cx="39553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 smtClean="0">
                <a:solidFill>
                  <a:schemeClr val="tx1"/>
                </a:solidFill>
              </a:rPr>
              <a:t>23</a:t>
            </a:r>
            <a:endParaRPr lang="ko-KR" altLang="en-US" sz="1100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51520" y="3573016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rgbClr val="FF0000"/>
                </a:solidFill>
                <a:latin typeface="HY바다M"/>
                <a:ea typeface="HY바다M"/>
              </a:rPr>
              <a:t>⑧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6804248" y="116632"/>
            <a:ext cx="2339752" cy="446276"/>
          </a:xfrm>
          <a:prstGeom prst="rect">
            <a:avLst/>
          </a:prstGeom>
          <a:ln>
            <a:noFill/>
            <a:prstDash val="dash"/>
          </a:ln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300" b="1" dirty="0" smtClean="0">
                <a:latin typeface="맑은 고딕" pitchFamily="50" charset="-127"/>
                <a:ea typeface="맑은 고딕" pitchFamily="50" charset="-127"/>
              </a:rPr>
              <a:t>  전산등록</a:t>
            </a:r>
            <a:r>
              <a:rPr lang="en-US" altLang="ko-KR" sz="2300" b="1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300" b="1" dirty="0" smtClean="0">
                <a:latin typeface="맑은 고딕" pitchFamily="50" charset="-127"/>
                <a:ea typeface="맑은 고딕" pitchFamily="50" charset="-127"/>
              </a:rPr>
              <a:t>선수</a:t>
            </a:r>
            <a:r>
              <a:rPr lang="en-US" altLang="ko-KR" sz="2300" b="1" dirty="0" smtClean="0"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sz="1000" b="1" dirty="0" smtClean="0">
              <a:latin typeface="-윤고딕310" pitchFamily="18" charset="-127"/>
              <a:ea typeface="-윤고딕310" pitchFamily="18" charset="-127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2381" b="98810" l="4545" r="96104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805264"/>
            <a:ext cx="206334" cy="227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4000500" cy="42862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27584" y="116632"/>
            <a:ext cx="3168352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/>
              <a:t>임원 및 선수 등록요강</a:t>
            </a:r>
            <a:endParaRPr lang="ko-KR" altLang="en-US" b="1" dirty="0"/>
          </a:p>
        </p:txBody>
      </p:sp>
      <p:sp>
        <p:nvSpPr>
          <p:cNvPr id="8" name="직사각형 7"/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pic>
        <p:nvPicPr>
          <p:cNvPr id="9" name="그림 11" descr="KBA 로고 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t="39583" r="7291" b="38542"/>
          <a:stretch>
            <a:fillRect/>
          </a:stretch>
        </p:blipFill>
        <p:spPr bwMode="auto">
          <a:xfrm>
            <a:off x="6732240" y="692696"/>
            <a:ext cx="1643062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직선 연결선 9"/>
          <p:cNvCxnSpPr/>
          <p:nvPr/>
        </p:nvCxnSpPr>
        <p:spPr>
          <a:xfrm>
            <a:off x="251520" y="1124744"/>
            <a:ext cx="8064896" cy="0"/>
          </a:xfrm>
          <a:prstGeom prst="line">
            <a:avLst/>
          </a:prstGeom>
          <a:ln w="9525" cap="rnd">
            <a:gradFill flip="none" rotWithShape="1">
              <a:gsLst>
                <a:gs pos="100000">
                  <a:srgbClr val="000000">
                    <a:alpha val="0"/>
                  </a:srgbClr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179512" y="1916832"/>
            <a:ext cx="8640960" cy="3960440"/>
          </a:xfrm>
          <a:prstGeom prst="rect">
            <a:avLst/>
          </a:prstGeom>
          <a:noFill/>
          <a:ln w="127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dirty="0" smtClean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827584" y="1268760"/>
            <a:ext cx="756084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ko-KR" altLang="en-US" sz="16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23528" y="1196752"/>
            <a:ext cx="806489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▶ </a:t>
            </a:r>
            <a:r>
              <a:rPr lang="ko-KR" altLang="en-US" sz="1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전산등록을 신청할 경우 아래와 같이 총 </a:t>
            </a:r>
            <a:r>
              <a:rPr lang="en-US" altLang="ko-KR" sz="1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1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단계로 등록 승인 절차가 진행됩니다</a:t>
            </a:r>
            <a:r>
              <a:rPr lang="en-US" altLang="ko-KR" sz="1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r>
              <a:rPr lang="ko-KR" altLang="en-US" sz="1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ko-KR" altLang="en-US" sz="1600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5" name="구부러진 연결선 14"/>
          <p:cNvCxnSpPr/>
          <p:nvPr/>
        </p:nvCxnSpPr>
        <p:spPr>
          <a:xfrm>
            <a:off x="-180528" y="2924944"/>
            <a:ext cx="5760640" cy="1584176"/>
          </a:xfrm>
          <a:prstGeom prst="curvedConnector3">
            <a:avLst>
              <a:gd name="adj1" fmla="val 50000"/>
            </a:avLst>
          </a:prstGeom>
          <a:ln w="127000">
            <a:gradFill flip="none" rotWithShape="1">
              <a:gsLst>
                <a:gs pos="7000">
                  <a:schemeClr val="bg1"/>
                </a:gs>
                <a:gs pos="100000">
                  <a:srgbClr val="D77A13"/>
                </a:gs>
                <a:gs pos="13000">
                  <a:schemeClr val="bg1"/>
                </a:gs>
                <a:gs pos="23000">
                  <a:schemeClr val="accent6">
                    <a:lumMod val="20000"/>
                    <a:lumOff val="80000"/>
                  </a:schemeClr>
                </a:gs>
                <a:gs pos="59000">
                  <a:srgbClr val="F5C437"/>
                </a:gs>
              </a:gsLst>
              <a:lin ang="2700000" scaled="1"/>
              <a:tileRect/>
            </a:gradFill>
            <a:prstDash val="sysDash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직사각형 17"/>
          <p:cNvSpPr/>
          <p:nvPr/>
        </p:nvSpPr>
        <p:spPr>
          <a:xfrm>
            <a:off x="539552" y="2420888"/>
            <a:ext cx="345638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solidFill>
                  <a:schemeClr val="tx1"/>
                </a:solidFill>
                <a:latin typeface="+mn-ea"/>
              </a:rPr>
              <a:t>ⓛ 등록 신청</a:t>
            </a:r>
            <a:r>
              <a:rPr lang="en-US" altLang="ko-KR" sz="2000" dirty="0" smtClean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2000" dirty="0" smtClean="0">
                <a:solidFill>
                  <a:schemeClr val="tx1"/>
                </a:solidFill>
                <a:latin typeface="+mn-ea"/>
              </a:rPr>
              <a:t>지도자 및 선수</a:t>
            </a:r>
            <a:r>
              <a:rPr lang="en-US" altLang="ko-KR" sz="2000" dirty="0" smtClean="0">
                <a:solidFill>
                  <a:schemeClr val="tx1"/>
                </a:solidFill>
                <a:latin typeface="+mn-ea"/>
              </a:rPr>
              <a:t>)</a:t>
            </a:r>
            <a:r>
              <a:rPr lang="ko-KR" altLang="en-US" sz="2000" dirty="0" smtClean="0">
                <a:solidFill>
                  <a:schemeClr val="tx1"/>
                </a:solidFill>
                <a:latin typeface="+mn-ea"/>
              </a:rPr>
              <a:t> </a:t>
            </a:r>
            <a:endParaRPr lang="ko-KR" altLang="en-US" sz="2000" dirty="0">
              <a:latin typeface="+mn-ea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2771800" y="2996952"/>
            <a:ext cx="309634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solidFill>
                  <a:schemeClr val="tx1"/>
                </a:solidFill>
                <a:latin typeface="HY바다M"/>
                <a:ea typeface="HY바다M"/>
              </a:rPr>
              <a:t>② </a:t>
            </a:r>
            <a:r>
              <a:rPr lang="ko-KR" altLang="en-US" sz="2000" dirty="0" smtClean="0">
                <a:solidFill>
                  <a:schemeClr val="tx1"/>
                </a:solidFill>
                <a:latin typeface="+mn-ea"/>
              </a:rPr>
              <a:t>시</a:t>
            </a:r>
            <a:r>
              <a:rPr lang="en-US" altLang="ko-KR" sz="2000" dirty="0" smtClean="0">
                <a:solidFill>
                  <a:schemeClr val="tx1"/>
                </a:solidFill>
                <a:latin typeface="HY바다M"/>
                <a:ea typeface="HY바다M"/>
              </a:rPr>
              <a:t>·</a:t>
            </a:r>
            <a:r>
              <a:rPr lang="ko-KR" altLang="en-US" sz="2000" dirty="0" smtClean="0">
                <a:solidFill>
                  <a:schemeClr val="tx1"/>
                </a:solidFill>
                <a:latin typeface="+mn-ea"/>
              </a:rPr>
              <a:t>도 협회</a:t>
            </a:r>
            <a:r>
              <a:rPr lang="en-US" altLang="ko-KR" sz="2000" dirty="0" smtClean="0">
                <a:solidFill>
                  <a:schemeClr val="tx1"/>
                </a:solidFill>
                <a:latin typeface="+mn-ea"/>
              </a:rPr>
              <a:t>(1</a:t>
            </a:r>
            <a:r>
              <a:rPr lang="ko-KR" altLang="en-US" sz="2000" dirty="0" smtClean="0">
                <a:solidFill>
                  <a:schemeClr val="tx1"/>
                </a:solidFill>
                <a:latin typeface="+mn-ea"/>
              </a:rPr>
              <a:t>차</a:t>
            </a:r>
            <a:r>
              <a:rPr lang="en-US" altLang="ko-KR" sz="2000" dirty="0" smtClean="0">
                <a:solidFill>
                  <a:schemeClr val="tx1"/>
                </a:solidFill>
                <a:latin typeface="+mn-ea"/>
              </a:rPr>
              <a:t>)</a:t>
            </a:r>
            <a:r>
              <a:rPr lang="ko-KR" altLang="en-US" sz="2000" dirty="0" smtClean="0">
                <a:solidFill>
                  <a:schemeClr val="tx1"/>
                </a:solidFill>
                <a:latin typeface="+mn-ea"/>
              </a:rPr>
              <a:t> 승인  </a:t>
            </a:r>
            <a:endParaRPr lang="ko-KR" altLang="en-US" sz="2000" dirty="0"/>
          </a:p>
        </p:txBody>
      </p:sp>
      <p:sp>
        <p:nvSpPr>
          <p:cNvPr id="22" name="직사각형 21"/>
          <p:cNvSpPr/>
          <p:nvPr/>
        </p:nvSpPr>
        <p:spPr>
          <a:xfrm>
            <a:off x="3779912" y="3645024"/>
            <a:ext cx="345638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solidFill>
                  <a:schemeClr val="tx1"/>
                </a:solidFill>
                <a:latin typeface="+mn-ea"/>
              </a:rPr>
              <a:t>③ 시</a:t>
            </a:r>
            <a:r>
              <a:rPr lang="en-US" altLang="ko-KR" sz="2000" dirty="0" smtClean="0">
                <a:solidFill>
                  <a:schemeClr val="tx1"/>
                </a:solidFill>
                <a:latin typeface="HY바다M"/>
                <a:ea typeface="HY바다M"/>
              </a:rPr>
              <a:t>·</a:t>
            </a:r>
            <a:r>
              <a:rPr lang="ko-KR" altLang="en-US" sz="2000" dirty="0" smtClean="0">
                <a:solidFill>
                  <a:schemeClr val="tx1"/>
                </a:solidFill>
                <a:latin typeface="+mn-ea"/>
              </a:rPr>
              <a:t>도 체육회</a:t>
            </a:r>
            <a:r>
              <a:rPr lang="en-US" altLang="ko-KR" sz="2000" dirty="0" smtClean="0">
                <a:solidFill>
                  <a:schemeClr val="tx1"/>
                </a:solidFill>
                <a:latin typeface="+mn-ea"/>
              </a:rPr>
              <a:t>(2</a:t>
            </a:r>
            <a:r>
              <a:rPr lang="ko-KR" altLang="en-US" sz="2000" dirty="0" smtClean="0">
                <a:solidFill>
                  <a:schemeClr val="tx1"/>
                </a:solidFill>
                <a:latin typeface="+mn-ea"/>
              </a:rPr>
              <a:t>차</a:t>
            </a:r>
            <a:r>
              <a:rPr lang="en-US" altLang="ko-KR" sz="2000" dirty="0" smtClean="0">
                <a:solidFill>
                  <a:schemeClr val="tx1"/>
                </a:solidFill>
                <a:latin typeface="+mn-ea"/>
              </a:rPr>
              <a:t>)</a:t>
            </a:r>
            <a:r>
              <a:rPr lang="ko-KR" altLang="en-US" sz="2000" dirty="0" smtClean="0">
                <a:solidFill>
                  <a:schemeClr val="tx1"/>
                </a:solidFill>
                <a:latin typeface="+mn-ea"/>
              </a:rPr>
              <a:t> 승인 </a:t>
            </a:r>
            <a:endParaRPr lang="ko-KR" altLang="en-US" sz="2000" dirty="0">
              <a:latin typeface="+mn-ea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5580112" y="4221088"/>
            <a:ext cx="3240360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solidFill>
                  <a:schemeClr val="tx1"/>
                </a:solidFill>
                <a:latin typeface="HY바다M"/>
                <a:ea typeface="HY바다M"/>
              </a:rPr>
              <a:t>④ </a:t>
            </a:r>
            <a:r>
              <a:rPr lang="ko-KR" altLang="en-US" sz="2000" dirty="0" smtClean="0">
                <a:solidFill>
                  <a:schemeClr val="tx1"/>
                </a:solidFill>
                <a:latin typeface="+mn-ea"/>
              </a:rPr>
              <a:t>대한야구협회 최종 승인</a:t>
            </a:r>
            <a:endParaRPr lang="en-US" altLang="ko-KR" sz="200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en-US" altLang="ko-KR" sz="2000" dirty="0" smtClean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2000" dirty="0" smtClean="0">
                <a:solidFill>
                  <a:schemeClr val="tx1"/>
                </a:solidFill>
                <a:latin typeface="+mn-ea"/>
              </a:rPr>
              <a:t>등록완료</a:t>
            </a:r>
            <a:r>
              <a:rPr lang="en-US" altLang="ko-KR" sz="2000" dirty="0" smtClean="0">
                <a:solidFill>
                  <a:schemeClr val="tx1"/>
                </a:solidFill>
                <a:latin typeface="+mn-ea"/>
              </a:rPr>
              <a:t>)</a:t>
            </a:r>
            <a:r>
              <a:rPr lang="ko-KR" altLang="en-US" sz="2000" dirty="0" smtClean="0">
                <a:solidFill>
                  <a:schemeClr val="tx1"/>
                </a:solidFill>
                <a:latin typeface="+mn-ea"/>
              </a:rPr>
              <a:t> </a:t>
            </a:r>
            <a:endParaRPr lang="ko-KR" altLang="en-US" sz="2000" dirty="0"/>
          </a:p>
        </p:txBody>
      </p:sp>
      <p:sp>
        <p:nvSpPr>
          <p:cNvPr id="25" name="직사각형 24"/>
          <p:cNvSpPr/>
          <p:nvPr/>
        </p:nvSpPr>
        <p:spPr>
          <a:xfrm>
            <a:off x="8748464" y="6309320"/>
            <a:ext cx="39553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 smtClean="0">
                <a:solidFill>
                  <a:schemeClr val="tx1"/>
                </a:solidFill>
              </a:rPr>
              <a:t>24</a:t>
            </a:r>
            <a:endParaRPr lang="ko-KR" altLang="en-US" sz="1100" dirty="0">
              <a:solidFill>
                <a:schemeClr val="tx1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142844" y="714356"/>
            <a:ext cx="44291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04. 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등록절차 및 작성요령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승인절차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6804248" y="116632"/>
            <a:ext cx="2339752" cy="446276"/>
          </a:xfrm>
          <a:prstGeom prst="rect">
            <a:avLst/>
          </a:prstGeom>
          <a:ln>
            <a:noFill/>
            <a:prstDash val="dash"/>
          </a:ln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300" b="1" dirty="0" smtClean="0">
                <a:latin typeface="맑은 고딕" pitchFamily="50" charset="-127"/>
                <a:ea typeface="맑은 고딕" pitchFamily="50" charset="-127"/>
              </a:rPr>
              <a:t>  전산등록</a:t>
            </a:r>
            <a:r>
              <a:rPr lang="en-US" altLang="ko-KR" sz="2300" b="1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300" b="1" dirty="0" smtClean="0">
                <a:latin typeface="맑은 고딕" pitchFamily="50" charset="-127"/>
                <a:ea typeface="맑은 고딕" pitchFamily="50" charset="-127"/>
              </a:rPr>
              <a:t>공통</a:t>
            </a:r>
            <a:r>
              <a:rPr lang="en-US" altLang="ko-KR" sz="2300" b="1" dirty="0" smtClean="0"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sz="1000" b="1" dirty="0" smtClean="0">
              <a:latin typeface="-윤고딕310" pitchFamily="18" charset="-127"/>
              <a:ea typeface="-윤고딕310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4000500" cy="42862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27584" y="116632"/>
            <a:ext cx="3168352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/>
              <a:t>임원 및 선수 등록요강</a:t>
            </a:r>
            <a:endParaRPr lang="ko-KR" altLang="en-US" b="1" dirty="0"/>
          </a:p>
        </p:txBody>
      </p:sp>
      <p:sp>
        <p:nvSpPr>
          <p:cNvPr id="8" name="직사각형 7"/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pic>
        <p:nvPicPr>
          <p:cNvPr id="9" name="그림 11" descr="KBA 로고 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t="39583" r="7291" b="38542"/>
          <a:stretch>
            <a:fillRect/>
          </a:stretch>
        </p:blipFill>
        <p:spPr bwMode="auto">
          <a:xfrm>
            <a:off x="6732240" y="692696"/>
            <a:ext cx="1643062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직선 연결선 9"/>
          <p:cNvCxnSpPr/>
          <p:nvPr/>
        </p:nvCxnSpPr>
        <p:spPr>
          <a:xfrm>
            <a:off x="251520" y="1124744"/>
            <a:ext cx="8064896" cy="0"/>
          </a:xfrm>
          <a:prstGeom prst="line">
            <a:avLst/>
          </a:prstGeom>
          <a:ln w="9525" cap="rnd">
            <a:gradFill flip="none" rotWithShape="1">
              <a:gsLst>
                <a:gs pos="100000">
                  <a:srgbClr val="000000">
                    <a:alpha val="0"/>
                  </a:srgbClr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179512" y="1484784"/>
            <a:ext cx="8784976" cy="3960440"/>
          </a:xfrm>
          <a:prstGeom prst="rect">
            <a:avLst/>
          </a:prstGeom>
          <a:noFill/>
          <a:ln w="127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① 선수등록신청서</a:t>
            </a:r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선수등록시스템에서 임원 및 선수의 전산 등록이 개인별로 </a:t>
            </a:r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완료되었음을 확인한 후 일괄 출력</a:t>
            </a:r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와 사진 첨부서</a:t>
            </a:r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대한야구협회 양식</a:t>
            </a:r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를 </a:t>
            </a:r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시</a:t>
            </a:r>
            <a:r>
              <a:rPr lang="en-US" altLang="ko-KR" dirty="0" smtClean="0">
                <a:solidFill>
                  <a:schemeClr val="tx1"/>
                </a:solidFill>
                <a:latin typeface="HY바다M"/>
                <a:ea typeface="HY바다M"/>
              </a:rPr>
              <a:t>·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도 협회와 시</a:t>
            </a:r>
            <a:r>
              <a:rPr lang="en-US" altLang="ko-KR" dirty="0" smtClean="0">
                <a:solidFill>
                  <a:schemeClr val="tx1"/>
                </a:solidFill>
                <a:latin typeface="HY바다M"/>
                <a:ea typeface="HY바다M"/>
              </a:rPr>
              <a:t>· 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도 체육회를 경유하여 본 협회에 </a:t>
            </a:r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부 제출</a:t>
            </a:r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② 이적 선수는 전 소속 단체장의 이적동의서 제출</a:t>
            </a:r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해당 선수는 전 소속 단체</a:t>
            </a:r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팀</a:t>
            </a:r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를 기입하고 생활기록부</a:t>
            </a:r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 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첫 페이지</a:t>
            </a:r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사본 첨부</a:t>
            </a:r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생활기록부 사본에는 반드시 </a:t>
            </a:r>
            <a:r>
              <a:rPr lang="ko-KR" altLang="en-US" b="1" u="sng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등록 팀에 전입 온 날짜</a:t>
            </a:r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가 기재되어야 함</a:t>
            </a:r>
            <a:endParaRPr lang="en-US" altLang="ko-KR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③ 이적동의서 미제출시 조건부 승인 처리</a:t>
            </a:r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등록은 가능하나 경기 출전이 제한됨</a:t>
            </a:r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ko-KR" altLang="en-US" b="1" u="sng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등록 선수 </a:t>
            </a:r>
            <a:r>
              <a:rPr lang="en-US" altLang="ko-KR" b="1" u="sng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18</a:t>
            </a:r>
            <a:r>
              <a:rPr lang="ko-KR" altLang="en-US" b="1" u="sng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명 미만 팀으로 이적한 선수는 </a:t>
            </a:r>
            <a:r>
              <a:rPr lang="ko-KR" altLang="en-US" b="1" u="sng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등록변경자</a:t>
            </a:r>
            <a:r>
              <a:rPr lang="ko-KR" altLang="en-US" b="1" u="sng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명단 비고란에 </a:t>
            </a:r>
            <a:r>
              <a:rPr lang="en-US" altLang="ko-KR" b="1" u="sng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“</a:t>
            </a:r>
            <a:r>
              <a:rPr lang="en-US" altLang="ko-KR" b="1" u="sng" dirty="0" smtClean="0">
                <a:solidFill>
                  <a:schemeClr val="tx1"/>
                </a:solidFill>
                <a:latin typeface="HY바다M"/>
                <a:ea typeface="HY바다M"/>
              </a:rPr>
              <a:t>★</a:t>
            </a:r>
            <a:r>
              <a:rPr lang="en-US" altLang="ko-KR" b="1" u="sng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” </a:t>
            </a:r>
            <a:r>
              <a:rPr lang="ko-KR" altLang="en-US" b="1" u="sng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표기</a:t>
            </a:r>
            <a:endParaRPr lang="en-US" altLang="ko-KR" b="1" u="sng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en-US" altLang="ko-KR" dirty="0" smtClean="0"/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2381" b="98810" l="4545" r="96104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97" y="3571876"/>
            <a:ext cx="258875" cy="285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2381" b="98810" l="4545" r="96104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06" y="4436542"/>
            <a:ext cx="252666" cy="278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직사각형 11"/>
          <p:cNvSpPr/>
          <p:nvPr/>
        </p:nvSpPr>
        <p:spPr>
          <a:xfrm>
            <a:off x="8748464" y="6309320"/>
            <a:ext cx="39553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 smtClean="0">
                <a:solidFill>
                  <a:schemeClr val="tx1"/>
                </a:solidFill>
              </a:rPr>
              <a:t>25</a:t>
            </a:r>
            <a:endParaRPr lang="ko-KR" altLang="en-US" sz="1100" dirty="0">
              <a:solidFill>
                <a:schemeClr val="tx1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42844" y="714356"/>
            <a:ext cx="44291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04. 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등록절차 및 작성요령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서면등록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6804248" y="116632"/>
            <a:ext cx="2339752" cy="446276"/>
          </a:xfrm>
          <a:prstGeom prst="rect">
            <a:avLst/>
          </a:prstGeom>
          <a:ln>
            <a:noFill/>
            <a:prstDash val="dash"/>
          </a:ln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300" b="1" dirty="0" smtClean="0">
                <a:latin typeface="맑은 고딕" pitchFamily="50" charset="-127"/>
                <a:ea typeface="맑은 고딕" pitchFamily="50" charset="-127"/>
              </a:rPr>
              <a:t>  서면등록</a:t>
            </a:r>
            <a:r>
              <a:rPr lang="en-US" altLang="ko-KR" sz="2300" b="1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300" b="1" dirty="0" smtClean="0">
                <a:latin typeface="맑은 고딕" pitchFamily="50" charset="-127"/>
                <a:ea typeface="맑은 고딕" pitchFamily="50" charset="-127"/>
              </a:rPr>
              <a:t>공통</a:t>
            </a:r>
            <a:r>
              <a:rPr lang="en-US" altLang="ko-KR" sz="2300" b="1" dirty="0" smtClean="0"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sz="1000" b="1" dirty="0" smtClean="0">
              <a:latin typeface="-윤고딕310" pitchFamily="18" charset="-127"/>
              <a:ea typeface="-윤고딕310" pitchFamily="18" charset="-127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4000500" cy="42862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27584" y="116632"/>
            <a:ext cx="3168352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/>
              <a:t>임원 및 선수 등록요강</a:t>
            </a:r>
            <a:endParaRPr lang="ko-KR" altLang="en-US" b="1" dirty="0"/>
          </a:p>
        </p:txBody>
      </p:sp>
      <p:sp>
        <p:nvSpPr>
          <p:cNvPr id="8" name="직사각형 7"/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pic>
        <p:nvPicPr>
          <p:cNvPr id="9" name="그림 11" descr="KBA 로고 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t="39583" r="7291" b="38542"/>
          <a:stretch>
            <a:fillRect/>
          </a:stretch>
        </p:blipFill>
        <p:spPr bwMode="auto">
          <a:xfrm>
            <a:off x="6732240" y="692696"/>
            <a:ext cx="1643062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직선 연결선 9"/>
          <p:cNvCxnSpPr/>
          <p:nvPr/>
        </p:nvCxnSpPr>
        <p:spPr>
          <a:xfrm>
            <a:off x="251520" y="1124744"/>
            <a:ext cx="8064896" cy="0"/>
          </a:xfrm>
          <a:prstGeom prst="line">
            <a:avLst/>
          </a:prstGeom>
          <a:ln w="9525" cap="rnd">
            <a:gradFill flip="none" rotWithShape="1">
              <a:gsLst>
                <a:gs pos="100000">
                  <a:srgbClr val="000000">
                    <a:alpha val="0"/>
                  </a:srgbClr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827584" y="1988840"/>
            <a:ext cx="3528392" cy="4104456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127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827584" y="1484784"/>
            <a:ext cx="756084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ko-KR" altLang="en-US" sz="16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42844" y="714356"/>
            <a:ext cx="57253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04. 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등록절차 및 작성요령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등록신청서 출력 방법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755576" y="1340768"/>
            <a:ext cx="741682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▶ </a:t>
            </a:r>
            <a:r>
              <a:rPr lang="ko-KR" altLang="en-US" sz="1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등록된 임원</a:t>
            </a:r>
            <a:r>
              <a:rPr lang="en-US" altLang="ko-KR" sz="1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및 선수 등록신청서는 다음과 같이 출력 가능합니다</a:t>
            </a:r>
            <a:r>
              <a:rPr lang="en-US" altLang="ko-KR" sz="1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ko-KR" altLang="en-US" sz="16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427984" y="1988840"/>
            <a:ext cx="3672408" cy="4104456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127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8748464" y="6309320"/>
            <a:ext cx="39553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 smtClean="0">
                <a:solidFill>
                  <a:schemeClr val="tx1"/>
                </a:solidFill>
              </a:rPr>
              <a:t>26</a:t>
            </a:r>
            <a:endParaRPr lang="ko-KR" altLang="en-US" sz="1100" dirty="0">
              <a:solidFill>
                <a:schemeClr val="tx1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5072066" y="2714620"/>
            <a:ext cx="142876" cy="14287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6804248" y="116632"/>
            <a:ext cx="2339752" cy="446276"/>
          </a:xfrm>
          <a:prstGeom prst="rect">
            <a:avLst/>
          </a:prstGeom>
          <a:ln>
            <a:noFill/>
            <a:prstDash val="dash"/>
          </a:ln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300" b="1" dirty="0" smtClean="0">
                <a:latin typeface="맑은 고딕" pitchFamily="50" charset="-127"/>
                <a:ea typeface="맑은 고딕" pitchFamily="50" charset="-127"/>
              </a:rPr>
              <a:t>  서면등록</a:t>
            </a:r>
            <a:r>
              <a:rPr lang="en-US" altLang="ko-KR" sz="2300" b="1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300" b="1" dirty="0" smtClean="0">
                <a:latin typeface="맑은 고딕" pitchFamily="50" charset="-127"/>
                <a:ea typeface="맑은 고딕" pitchFamily="50" charset="-127"/>
              </a:rPr>
              <a:t>공통</a:t>
            </a:r>
            <a:r>
              <a:rPr lang="en-US" altLang="ko-KR" sz="2300" b="1" dirty="0" smtClean="0"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sz="1000" b="1" dirty="0" smtClean="0">
              <a:latin typeface="-윤고딕310" pitchFamily="18" charset="-127"/>
              <a:ea typeface="-윤고딕310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4000500" cy="42862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27584" y="116632"/>
            <a:ext cx="3168352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/>
              <a:t>임원 및 선수 등록요강</a:t>
            </a:r>
            <a:endParaRPr lang="ko-KR" altLang="en-US" b="1" dirty="0"/>
          </a:p>
        </p:txBody>
      </p:sp>
      <p:sp>
        <p:nvSpPr>
          <p:cNvPr id="8" name="직사각형 7"/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pic>
        <p:nvPicPr>
          <p:cNvPr id="9" name="그림 11" descr="KBA 로고 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t="39583" r="7291" b="38542"/>
          <a:stretch>
            <a:fillRect/>
          </a:stretch>
        </p:blipFill>
        <p:spPr bwMode="auto">
          <a:xfrm>
            <a:off x="6732240" y="692696"/>
            <a:ext cx="1643062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직선 연결선 9"/>
          <p:cNvCxnSpPr/>
          <p:nvPr/>
        </p:nvCxnSpPr>
        <p:spPr>
          <a:xfrm>
            <a:off x="251520" y="1124744"/>
            <a:ext cx="8064896" cy="0"/>
          </a:xfrm>
          <a:prstGeom prst="line">
            <a:avLst/>
          </a:prstGeom>
          <a:ln w="9525" cap="rnd">
            <a:gradFill flip="none" rotWithShape="1">
              <a:gsLst>
                <a:gs pos="100000">
                  <a:srgbClr val="000000">
                    <a:alpha val="0"/>
                  </a:srgbClr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직사각형 26"/>
          <p:cNvSpPr/>
          <p:nvPr/>
        </p:nvSpPr>
        <p:spPr>
          <a:xfrm>
            <a:off x="-89710" y="714356"/>
            <a:ext cx="23042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05. 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제출서류 </a:t>
            </a:r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611560" y="1340768"/>
            <a:ext cx="8064896" cy="4608512"/>
          </a:xfrm>
          <a:prstGeom prst="rect">
            <a:avLst/>
          </a:prstGeom>
          <a:noFill/>
          <a:ln w="127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① 선수등록신청서 </a:t>
            </a:r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부</a:t>
            </a:r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② 사진 첨부서</a:t>
            </a:r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규격</a:t>
            </a:r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-A4, 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유니폼을 착용하고 탈모한 </a:t>
            </a:r>
            <a:r>
              <a:rPr lang="ko-KR" altLang="en-US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증명사진</a:t>
            </a:r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부착</a:t>
            </a:r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]</a:t>
            </a: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ko-KR" altLang="en-US" u="sng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컬러프린트로 출력한 인쇄물은 접수 불가</a:t>
            </a:r>
            <a:r>
              <a:rPr lang="en-US" altLang="ko-KR" u="sng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u="sng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고화질 인화지 출력은 가능</a:t>
            </a:r>
            <a:r>
              <a:rPr lang="en-US" altLang="ko-KR" u="sng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③ 상해보험 가입 증명서</a:t>
            </a:r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안전공제 가입서 제출시 소속단체장의 책임각서 첨부</a:t>
            </a:r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en-US" altLang="ko-KR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④ </a:t>
            </a:r>
            <a:r>
              <a:rPr lang="ko-KR" altLang="en-US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등록변경자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명단</a:t>
            </a:r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소속</a:t>
            </a:r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팀</a:t>
            </a:r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변경된 선수는 전원 표기</a:t>
            </a:r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]</a:t>
            </a:r>
          </a:p>
          <a:p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사진첨부서</a:t>
            </a:r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등록변경자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명단 양식은 협회 홈페이지</a:t>
            </a:r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(http://www.korea-baseball.com) 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공지사항에서 다운로드 후 작성</a:t>
            </a:r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⑤</a:t>
            </a:r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팀 단체사진</a:t>
            </a:r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팀 마크</a:t>
            </a:r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E-Mail 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제출</a:t>
            </a:r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(baseball@sports.or.kr 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또는 </a:t>
            </a:r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kyboos@sports.or.kr)</a:t>
            </a:r>
          </a:p>
          <a:p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⑥</a:t>
            </a:r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생활기록부 </a:t>
            </a:r>
            <a:r>
              <a:rPr lang="ko-KR" altLang="en-US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맨 앞장</a:t>
            </a:r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en-US" altLang="ko-KR" dirty="0" smtClean="0"/>
          </a:p>
        </p:txBody>
      </p:sp>
      <p:sp>
        <p:nvSpPr>
          <p:cNvPr id="11" name="직사각형 10"/>
          <p:cNvSpPr/>
          <p:nvPr/>
        </p:nvSpPr>
        <p:spPr>
          <a:xfrm>
            <a:off x="8748464" y="6309320"/>
            <a:ext cx="39553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 smtClean="0">
                <a:solidFill>
                  <a:schemeClr val="tx1"/>
                </a:solidFill>
              </a:rPr>
              <a:t>27</a:t>
            </a:r>
            <a:endParaRPr lang="ko-KR" altLang="en-US" sz="1100" dirty="0">
              <a:solidFill>
                <a:schemeClr val="tx1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7164288" y="116632"/>
            <a:ext cx="1979712" cy="446276"/>
          </a:xfrm>
          <a:prstGeom prst="rect">
            <a:avLst/>
          </a:prstGeom>
          <a:ln>
            <a:noFill/>
            <a:prstDash val="dash"/>
          </a:ln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300" b="1" dirty="0" smtClean="0">
                <a:latin typeface="맑은 고딕" pitchFamily="50" charset="-127"/>
                <a:ea typeface="맑은 고딕" pitchFamily="50" charset="-127"/>
              </a:rPr>
              <a:t>  제출서류</a:t>
            </a:r>
            <a:r>
              <a:rPr lang="en-US" altLang="ko-KR" sz="2300" b="1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300" b="1" dirty="0" smtClean="0">
                <a:latin typeface="맑은 고딕" pitchFamily="50" charset="-127"/>
                <a:ea typeface="맑은 고딕" pitchFamily="50" charset="-127"/>
              </a:rPr>
              <a:t>팀</a:t>
            </a:r>
            <a:r>
              <a:rPr lang="en-US" altLang="ko-KR" sz="2300" b="1" dirty="0" smtClean="0"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sz="1000" b="1" dirty="0" smtClean="0">
              <a:latin typeface="-윤고딕310" pitchFamily="18" charset="-127"/>
              <a:ea typeface="-윤고딕310" pitchFamily="18" charset="-127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4000500" cy="42862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27584" y="116632"/>
            <a:ext cx="3168352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/>
              <a:t>임원 및 선수 등록요강</a:t>
            </a:r>
            <a:endParaRPr lang="ko-KR" altLang="en-US" b="1" dirty="0"/>
          </a:p>
        </p:txBody>
      </p:sp>
      <p:sp>
        <p:nvSpPr>
          <p:cNvPr id="8" name="직사각형 7"/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pic>
        <p:nvPicPr>
          <p:cNvPr id="9" name="그림 11" descr="KBA 로고 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t="39583" r="7291" b="38542"/>
          <a:stretch>
            <a:fillRect/>
          </a:stretch>
        </p:blipFill>
        <p:spPr bwMode="auto">
          <a:xfrm>
            <a:off x="6732240" y="692696"/>
            <a:ext cx="1643062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직선 연결선 9"/>
          <p:cNvCxnSpPr/>
          <p:nvPr/>
        </p:nvCxnSpPr>
        <p:spPr>
          <a:xfrm>
            <a:off x="251520" y="1124744"/>
            <a:ext cx="8064896" cy="0"/>
          </a:xfrm>
          <a:prstGeom prst="line">
            <a:avLst/>
          </a:prstGeom>
          <a:ln w="9525" cap="rnd">
            <a:gradFill flip="none" rotWithShape="1">
              <a:gsLst>
                <a:gs pos="100000">
                  <a:srgbClr val="000000">
                    <a:alpha val="0"/>
                  </a:srgbClr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직사각형 26"/>
          <p:cNvSpPr/>
          <p:nvPr/>
        </p:nvSpPr>
        <p:spPr>
          <a:xfrm>
            <a:off x="-324544" y="692696"/>
            <a:ext cx="278950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06. 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기타사항</a:t>
            </a:r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611560" y="1340768"/>
            <a:ext cx="8064896" cy="5040560"/>
          </a:xfrm>
          <a:prstGeom prst="rect">
            <a:avLst/>
          </a:prstGeom>
          <a:noFill/>
          <a:ln w="127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en-US" altLang="ko-KR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en-US" altLang="ko-KR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b="1" dirty="0" smtClean="0">
                <a:solidFill>
                  <a:schemeClr val="tx1"/>
                </a:solidFill>
                <a:latin typeface="HY바다M"/>
                <a:ea typeface="HY바다M"/>
              </a:rPr>
              <a:t>▶</a:t>
            </a:r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선수등록 문의처</a:t>
            </a:r>
            <a:endParaRPr lang="en-US" altLang="ko-KR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-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u="sng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초</a:t>
            </a:r>
            <a:r>
              <a:rPr lang="en-US" altLang="ko-KR" u="sng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u="sng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중</a:t>
            </a:r>
            <a:r>
              <a:rPr lang="en-US" altLang="ko-KR" u="sng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u="sng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고</a:t>
            </a:r>
            <a:r>
              <a:rPr lang="en-US" altLang="ko-KR" u="sng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u="sng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대학교 소속 지도자 및 선수 일 경우</a:t>
            </a:r>
            <a:endParaRPr lang="en-US" altLang="ko-KR" u="sng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대한야구협회 </a:t>
            </a:r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dirty="0" smtClean="0">
                <a:solidFill>
                  <a:schemeClr val="tx1"/>
                </a:solidFill>
                <a:ea typeface="HY바다M"/>
              </a:rPr>
              <a:t>☎</a:t>
            </a:r>
            <a:r>
              <a:rPr lang="en-US" altLang="ko-KR" dirty="0" smtClean="0">
                <a:solidFill>
                  <a:schemeClr val="tx1"/>
                </a:solidFill>
                <a:ea typeface="HY바다M"/>
              </a:rPr>
              <a:t>02-572-8411 Fax) 02-572-7041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- </a:t>
            </a:r>
            <a:r>
              <a:rPr lang="ko-KR" altLang="en-US" u="sng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리틀</a:t>
            </a:r>
            <a:r>
              <a:rPr lang="ko-KR" altLang="en-US" u="sng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및 주니어 야구단 소속 지도자 및 선수일 경우</a:t>
            </a:r>
            <a:endParaRPr lang="en-US" altLang="ko-KR" u="sng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ko-KR" altLang="en-US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한국리틀야구연맹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dirty="0" smtClean="0">
                <a:solidFill>
                  <a:schemeClr val="tx1"/>
                </a:solidFill>
                <a:ea typeface="HY바다M"/>
              </a:rPr>
              <a:t>☎ </a:t>
            </a:r>
            <a:r>
              <a:rPr lang="en-US" altLang="ko-KR" dirty="0" smtClean="0">
                <a:solidFill>
                  <a:schemeClr val="tx1"/>
                </a:solidFill>
                <a:ea typeface="HY바다M"/>
              </a:rPr>
              <a:t>02-2268-4668</a:t>
            </a:r>
            <a:r>
              <a:rPr lang="ko-KR" altLang="en-US" dirty="0" smtClean="0">
                <a:solidFill>
                  <a:schemeClr val="tx1"/>
                </a:solidFill>
                <a:ea typeface="맑은 고딕" pitchFamily="50" charset="-127"/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  <a:ea typeface="맑은 고딕" pitchFamily="50" charset="-127"/>
              </a:rPr>
              <a:t>Fax) 02-2269-3260</a:t>
            </a:r>
          </a:p>
          <a:p>
            <a:endParaRPr lang="en-US" altLang="ko-KR" dirty="0" smtClean="0">
              <a:solidFill>
                <a:schemeClr val="tx1"/>
              </a:solidFill>
              <a:ea typeface="맑은 고딕" pitchFamily="50" charset="-127"/>
            </a:endParaRPr>
          </a:p>
          <a:p>
            <a:r>
              <a:rPr lang="en-US" altLang="ko-KR" dirty="0" smtClean="0">
                <a:solidFill>
                  <a:schemeClr val="tx1"/>
                </a:solidFill>
                <a:ea typeface="맑은 고딕" pitchFamily="50" charset="-127"/>
              </a:rPr>
              <a:t> </a:t>
            </a:r>
            <a:r>
              <a:rPr lang="ko-KR" altLang="en-US" b="1" dirty="0" smtClean="0">
                <a:solidFill>
                  <a:schemeClr val="tx1"/>
                </a:solidFill>
                <a:latin typeface="HY바다M"/>
                <a:ea typeface="HY바다M"/>
              </a:rPr>
              <a:t>▶</a:t>
            </a:r>
            <a:r>
              <a:rPr lang="ko-KR" altLang="en-US" b="1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아이핀</a:t>
            </a:r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발급 문의처</a:t>
            </a:r>
            <a:endParaRPr lang="en-US" altLang="ko-KR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-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공공</a:t>
            </a:r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I-PIN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센터</a:t>
            </a:r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dirty="0" smtClean="0">
                <a:solidFill>
                  <a:schemeClr val="tx1"/>
                </a:solidFill>
                <a:ea typeface="HY바다M"/>
              </a:rPr>
              <a:t>☎ </a:t>
            </a:r>
            <a:r>
              <a:rPr lang="en-US" altLang="ko-KR" dirty="0" smtClean="0">
                <a:solidFill>
                  <a:schemeClr val="tx1"/>
                </a:solidFill>
                <a:ea typeface="HY바다M"/>
              </a:rPr>
              <a:t>02-818-3050 </a:t>
            </a:r>
          </a:p>
          <a:p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- </a:t>
            </a:r>
            <a:r>
              <a:rPr lang="ko-KR" altLang="en-US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나이스평가정보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dirty="0" smtClean="0">
                <a:solidFill>
                  <a:schemeClr val="tx1"/>
                </a:solidFill>
                <a:ea typeface="HY바다M"/>
              </a:rPr>
              <a:t>☎ </a:t>
            </a:r>
            <a:r>
              <a:rPr lang="en-US" altLang="ko-KR" dirty="0" smtClean="0">
                <a:solidFill>
                  <a:schemeClr val="tx1"/>
                </a:solidFill>
                <a:ea typeface="HY바다M"/>
              </a:rPr>
              <a:t>02-2122-4000 </a:t>
            </a:r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- 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서울신용평가정보 </a:t>
            </a:r>
            <a:r>
              <a:rPr lang="ko-KR" altLang="en-US" dirty="0" smtClean="0">
                <a:solidFill>
                  <a:schemeClr val="tx1"/>
                </a:solidFill>
                <a:ea typeface="HY바다M"/>
              </a:rPr>
              <a:t>☎ </a:t>
            </a:r>
            <a:r>
              <a:rPr lang="en-US" altLang="ko-KR" dirty="0" smtClean="0">
                <a:solidFill>
                  <a:schemeClr val="tx1"/>
                </a:solidFill>
                <a:ea typeface="HY바다M"/>
              </a:rPr>
              <a:t>1577-1006 </a:t>
            </a:r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- </a:t>
            </a:r>
            <a:r>
              <a:rPr lang="ko-KR" altLang="en-US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코리아크레딧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뷰로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dirty="0" smtClean="0">
                <a:solidFill>
                  <a:schemeClr val="tx1"/>
                </a:solidFill>
                <a:ea typeface="HY바다M"/>
              </a:rPr>
              <a:t>☎ </a:t>
            </a:r>
            <a:r>
              <a:rPr lang="en-US" altLang="ko-KR" dirty="0" smtClean="0">
                <a:solidFill>
                  <a:schemeClr val="tx1"/>
                </a:solidFill>
                <a:ea typeface="HY바다M"/>
              </a:rPr>
              <a:t>02-708-1000</a:t>
            </a:r>
            <a:endParaRPr lang="en-US" altLang="ko-KR" dirty="0" smtClean="0">
              <a:solidFill>
                <a:schemeClr val="tx1"/>
              </a:solidFill>
              <a:ea typeface="맑은 고딕" pitchFamily="50" charset="-127"/>
            </a:endParaRPr>
          </a:p>
          <a:p>
            <a:r>
              <a:rPr lang="en-US" altLang="ko-KR" b="1" dirty="0" smtClean="0">
                <a:solidFill>
                  <a:schemeClr val="tx1"/>
                </a:solidFill>
                <a:ea typeface="맑은 고딕" pitchFamily="50" charset="-127"/>
              </a:rPr>
              <a:t> </a:t>
            </a:r>
          </a:p>
          <a:p>
            <a:r>
              <a:rPr lang="en-US" altLang="ko-KR" b="1" dirty="0" smtClean="0">
                <a:solidFill>
                  <a:schemeClr val="tx1"/>
                </a:solidFill>
                <a:ea typeface="맑은 고딕" pitchFamily="50" charset="-127"/>
              </a:rPr>
              <a:t> </a:t>
            </a:r>
            <a:r>
              <a:rPr lang="ko-KR" altLang="en-US" b="1" dirty="0" smtClean="0">
                <a:solidFill>
                  <a:schemeClr val="tx1"/>
                </a:solidFill>
                <a:ea typeface="HY바다M"/>
              </a:rPr>
              <a:t>▶</a:t>
            </a:r>
            <a:r>
              <a:rPr lang="ko-KR" altLang="en-US" b="1" dirty="0" smtClean="0">
                <a:solidFill>
                  <a:schemeClr val="tx1"/>
                </a:solidFill>
                <a:latin typeface="+mn-ea"/>
              </a:rPr>
              <a:t>임원</a:t>
            </a:r>
            <a:r>
              <a:rPr lang="en-US" altLang="ko-KR" b="1" dirty="0" smtClean="0">
                <a:solidFill>
                  <a:schemeClr val="tx1"/>
                </a:solidFill>
                <a:latin typeface="+mn-ea"/>
              </a:rPr>
              <a:t> · </a:t>
            </a:r>
            <a:r>
              <a:rPr lang="ko-KR" altLang="en-US" b="1" dirty="0" smtClean="0">
                <a:solidFill>
                  <a:schemeClr val="tx1"/>
                </a:solidFill>
                <a:latin typeface="+mn-ea"/>
              </a:rPr>
              <a:t>선수등록 신청 사이트 로그인 절차 간소화</a:t>
            </a:r>
            <a:endParaRPr lang="en-US" altLang="ko-KR" b="1" dirty="0" smtClean="0">
              <a:solidFill>
                <a:schemeClr val="tx1"/>
              </a:solidFill>
              <a:latin typeface="+mn-ea"/>
            </a:endParaRPr>
          </a:p>
          <a:p>
            <a:r>
              <a:rPr lang="en-US" altLang="ko-KR" b="1" dirty="0" smtClean="0">
                <a:solidFill>
                  <a:schemeClr val="tx1"/>
                </a:solidFill>
                <a:ea typeface="HY바다M"/>
              </a:rPr>
              <a:t>   - </a:t>
            </a:r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2016</a:t>
            </a:r>
            <a:r>
              <a:rPr lang="ko-KR" altLang="en-US" dirty="0" smtClean="0">
                <a:solidFill>
                  <a:schemeClr val="tx1"/>
                </a:solidFill>
                <a:latin typeface="+mn-ea"/>
              </a:rPr>
              <a:t>년 </a:t>
            </a:r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2</a:t>
            </a:r>
            <a:r>
              <a:rPr lang="ko-KR" altLang="en-US" dirty="0" smtClean="0">
                <a:solidFill>
                  <a:schemeClr val="tx1"/>
                </a:solidFill>
                <a:latin typeface="+mn-ea"/>
              </a:rPr>
              <a:t>월 </a:t>
            </a:r>
            <a:r>
              <a:rPr lang="en-US" altLang="ko-KR" dirty="0" smtClean="0">
                <a:solidFill>
                  <a:schemeClr val="tx1"/>
                </a:solidFill>
                <a:ea typeface="HY바다M"/>
              </a:rPr>
              <a:t>15</a:t>
            </a:r>
            <a:r>
              <a:rPr lang="ko-KR" altLang="en-US" dirty="0" smtClean="0">
                <a:solidFill>
                  <a:schemeClr val="tx1"/>
                </a:solidFill>
                <a:latin typeface="+mn-ea"/>
              </a:rPr>
              <a:t>일부로 대한체육회 임원</a:t>
            </a:r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·</a:t>
            </a:r>
            <a:r>
              <a:rPr lang="ko-KR" altLang="en-US" dirty="0" smtClean="0">
                <a:solidFill>
                  <a:schemeClr val="tx1"/>
                </a:solidFill>
                <a:latin typeface="+mn-ea"/>
              </a:rPr>
              <a:t>선수등록신청 사이트의 로그인 </a:t>
            </a:r>
            <a:endParaRPr lang="en-US" altLang="ko-KR" dirty="0" smtClean="0">
              <a:solidFill>
                <a:schemeClr val="tx1"/>
              </a:solidFill>
              <a:latin typeface="+mn-ea"/>
            </a:endParaRPr>
          </a:p>
          <a:p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    </a:t>
            </a:r>
            <a:r>
              <a:rPr lang="ko-KR" altLang="en-US" dirty="0" smtClean="0">
                <a:solidFill>
                  <a:schemeClr val="tx1"/>
                </a:solidFill>
                <a:latin typeface="+mn-ea"/>
              </a:rPr>
              <a:t>절차가 기존의 아이디</a:t>
            </a:r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/</a:t>
            </a:r>
            <a:r>
              <a:rPr lang="ko-KR" altLang="en-US" dirty="0" smtClean="0">
                <a:solidFill>
                  <a:schemeClr val="tx1"/>
                </a:solidFill>
                <a:latin typeface="+mn-ea"/>
              </a:rPr>
              <a:t>비밀번호를 통한 접속에서 본인명의 핸드폰 및 </a:t>
            </a:r>
            <a:endParaRPr lang="en-US" altLang="ko-KR" dirty="0" smtClean="0">
              <a:solidFill>
                <a:schemeClr val="tx1"/>
              </a:solidFill>
              <a:latin typeface="+mn-ea"/>
            </a:endParaRPr>
          </a:p>
          <a:p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    </a:t>
            </a:r>
            <a:r>
              <a:rPr lang="ko-KR" altLang="en-US" dirty="0" err="1" smtClean="0">
                <a:solidFill>
                  <a:schemeClr val="tx1"/>
                </a:solidFill>
                <a:latin typeface="+mn-ea"/>
              </a:rPr>
              <a:t>아이핀을</a:t>
            </a:r>
            <a:r>
              <a:rPr lang="ko-KR" altLang="en-US" dirty="0" smtClean="0">
                <a:solidFill>
                  <a:schemeClr val="tx1"/>
                </a:solidFill>
                <a:latin typeface="+mn-ea"/>
              </a:rPr>
              <a:t> 통해 </a:t>
            </a:r>
            <a:r>
              <a:rPr lang="ko-KR" altLang="en-US" dirty="0" err="1" smtClean="0">
                <a:solidFill>
                  <a:schemeClr val="tx1"/>
                </a:solidFill>
                <a:latin typeface="+mn-ea"/>
              </a:rPr>
              <a:t>로그인이</a:t>
            </a:r>
            <a:r>
              <a:rPr lang="ko-KR" altLang="en-US" dirty="0" smtClean="0">
                <a:solidFill>
                  <a:schemeClr val="tx1"/>
                </a:solidFill>
                <a:latin typeface="+mn-ea"/>
              </a:rPr>
              <a:t> 가능하오니 등록에 참고 요망 </a:t>
            </a:r>
            <a:endParaRPr lang="en-US" altLang="ko-KR" dirty="0" smtClean="0">
              <a:solidFill>
                <a:schemeClr val="tx1"/>
              </a:solidFill>
              <a:latin typeface="+mn-ea"/>
            </a:endParaRPr>
          </a:p>
          <a:p>
            <a:endParaRPr lang="en-US" altLang="ko-KR" dirty="0" smtClean="0">
              <a:solidFill>
                <a:schemeClr val="tx1"/>
              </a:solidFill>
              <a:ea typeface="맑은 고딕" pitchFamily="50" charset="-127"/>
            </a:endParaRPr>
          </a:p>
          <a:p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endParaRPr lang="en-US" altLang="ko-KR" dirty="0" smtClean="0">
              <a:solidFill>
                <a:schemeClr val="tx1"/>
              </a:solidFill>
              <a:ea typeface="맑은 고딕" pitchFamily="50" charset="-127"/>
            </a:endParaRPr>
          </a:p>
          <a:p>
            <a:endParaRPr lang="en-US" altLang="ko-KR" dirty="0" smtClean="0">
              <a:solidFill>
                <a:schemeClr val="tx1"/>
              </a:solidFill>
              <a:ea typeface="맑은 고딕" pitchFamily="50" charset="-127"/>
            </a:endParaRPr>
          </a:p>
          <a:p>
            <a:endParaRPr lang="en-US" altLang="ko-KR" dirty="0" smtClean="0">
              <a:solidFill>
                <a:schemeClr val="tx1"/>
              </a:solidFill>
              <a:ea typeface="맑은 고딕" pitchFamily="50" charset="-127"/>
            </a:endParaRPr>
          </a:p>
          <a:p>
            <a:endParaRPr lang="en-US" altLang="ko-KR" dirty="0" smtClean="0">
              <a:solidFill>
                <a:schemeClr val="tx1"/>
              </a:solidFill>
              <a:ea typeface="맑은 고딕" pitchFamily="50" charset="-127"/>
            </a:endParaRPr>
          </a:p>
          <a:p>
            <a:endParaRPr lang="en-US" altLang="ko-KR" dirty="0" smtClean="0"/>
          </a:p>
        </p:txBody>
      </p:sp>
      <p:sp>
        <p:nvSpPr>
          <p:cNvPr id="11" name="직사각형 10"/>
          <p:cNvSpPr/>
          <p:nvPr/>
        </p:nvSpPr>
        <p:spPr>
          <a:xfrm>
            <a:off x="8748464" y="6309320"/>
            <a:ext cx="39553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 smtClean="0">
                <a:solidFill>
                  <a:schemeClr val="tx1"/>
                </a:solidFill>
              </a:rPr>
              <a:t>28</a:t>
            </a:r>
            <a:endParaRPr lang="ko-KR" altLang="en-US" sz="1100" dirty="0">
              <a:solidFill>
                <a:schemeClr val="tx1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7452320" y="116632"/>
            <a:ext cx="2555776" cy="446276"/>
          </a:xfrm>
          <a:prstGeom prst="rect">
            <a:avLst/>
          </a:prstGeom>
          <a:ln>
            <a:noFill/>
            <a:prstDash val="dash"/>
          </a:ln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300" b="1" dirty="0" smtClean="0">
                <a:latin typeface="맑은 고딕" pitchFamily="50" charset="-127"/>
                <a:ea typeface="맑은 고딕" pitchFamily="50" charset="-127"/>
              </a:rPr>
              <a:t>    기타사항</a:t>
            </a:r>
            <a:endParaRPr lang="en-US" altLang="ko-KR" sz="1000" b="1" dirty="0" smtClean="0">
              <a:latin typeface="-윤고딕310" pitchFamily="18" charset="-127"/>
              <a:ea typeface="-윤고딕310" pitchFamily="18" charset="-12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4000500" cy="42862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27584" y="116632"/>
            <a:ext cx="3168352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/>
              <a:t>임원 및 선수 등록요강</a:t>
            </a:r>
            <a:endParaRPr lang="ko-KR" altLang="en-US" b="1" dirty="0"/>
          </a:p>
        </p:txBody>
      </p:sp>
      <p:sp>
        <p:nvSpPr>
          <p:cNvPr id="8" name="직사각형 7"/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pic>
        <p:nvPicPr>
          <p:cNvPr id="9" name="그림 11" descr="KBA 로고 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t="39583" r="7291" b="38542"/>
          <a:stretch>
            <a:fillRect/>
          </a:stretch>
        </p:blipFill>
        <p:spPr bwMode="auto">
          <a:xfrm>
            <a:off x="6732240" y="692696"/>
            <a:ext cx="1643062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직선 연결선 9"/>
          <p:cNvCxnSpPr/>
          <p:nvPr/>
        </p:nvCxnSpPr>
        <p:spPr>
          <a:xfrm>
            <a:off x="251520" y="1124744"/>
            <a:ext cx="8064896" cy="0"/>
          </a:xfrm>
          <a:prstGeom prst="line">
            <a:avLst/>
          </a:prstGeom>
          <a:ln w="9525" cap="rnd">
            <a:gradFill flip="none" rotWithShape="1">
              <a:gsLst>
                <a:gs pos="100000">
                  <a:srgbClr val="000000">
                    <a:alpha val="0"/>
                  </a:srgbClr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/>
          <p:cNvSpPr/>
          <p:nvPr/>
        </p:nvSpPr>
        <p:spPr>
          <a:xfrm>
            <a:off x="-71470" y="714356"/>
            <a:ext cx="23042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01. 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등록기간</a:t>
            </a:r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971600" y="1916832"/>
            <a:ext cx="2520280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고등부</a:t>
            </a:r>
            <a:endParaRPr lang="en-US" altLang="ko-KR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endParaRPr lang="en-US" altLang="ko-KR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en-US" altLang="ko-KR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월 </a:t>
            </a:r>
            <a:r>
              <a:rPr lang="en-US" altLang="ko-KR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25</a:t>
            </a:r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일 까지</a:t>
            </a:r>
            <a:endParaRPr lang="ko-KR" altLang="en-US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5148064" y="1916832"/>
            <a:ext cx="2520280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대학부</a:t>
            </a:r>
            <a:endParaRPr lang="en-US" altLang="ko-KR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endParaRPr lang="en-US" altLang="ko-KR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en-US" altLang="ko-KR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월 </a:t>
            </a:r>
            <a:r>
              <a:rPr lang="en-US" altLang="ko-KR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8</a:t>
            </a:r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일 까지</a:t>
            </a:r>
            <a:endParaRPr lang="ko-KR" altLang="en-US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1043608" y="4221088"/>
            <a:ext cx="2520280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중학부</a:t>
            </a:r>
            <a:endParaRPr lang="en-US" altLang="ko-KR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endParaRPr lang="en-US" altLang="ko-KR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en-US" altLang="ko-KR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월 </a:t>
            </a:r>
            <a:r>
              <a:rPr lang="en-US" altLang="ko-KR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15</a:t>
            </a:r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일 까지</a:t>
            </a:r>
            <a:endParaRPr lang="ko-KR" altLang="en-US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5220072" y="4221088"/>
            <a:ext cx="2520280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초등ㆍ리틀부</a:t>
            </a:r>
            <a:endParaRPr lang="en-US" altLang="ko-KR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endParaRPr lang="en-US" altLang="ko-KR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en-US" altLang="ko-KR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월 </a:t>
            </a:r>
            <a:r>
              <a:rPr lang="en-US" altLang="ko-KR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22</a:t>
            </a:r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일 까지</a:t>
            </a:r>
            <a:endParaRPr lang="ko-KR" altLang="en-US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539552" y="1700808"/>
            <a:ext cx="3512456" cy="1584176"/>
          </a:xfrm>
          <a:prstGeom prst="roundRect">
            <a:avLst/>
          </a:prstGeom>
          <a:noFill/>
          <a:ln w="1905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모서리가 둥근 직사각형 28"/>
          <p:cNvSpPr/>
          <p:nvPr/>
        </p:nvSpPr>
        <p:spPr>
          <a:xfrm>
            <a:off x="4644008" y="1700808"/>
            <a:ext cx="3512456" cy="1584176"/>
          </a:xfrm>
          <a:prstGeom prst="roundRect">
            <a:avLst/>
          </a:prstGeom>
          <a:noFill/>
          <a:ln w="1905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모서리가 둥근 직사각형 29"/>
          <p:cNvSpPr/>
          <p:nvPr/>
        </p:nvSpPr>
        <p:spPr>
          <a:xfrm>
            <a:off x="539552" y="4005064"/>
            <a:ext cx="3512456" cy="1584176"/>
          </a:xfrm>
          <a:prstGeom prst="roundRect">
            <a:avLst/>
          </a:prstGeom>
          <a:noFill/>
          <a:ln w="1905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모서리가 둥근 직사각형 30"/>
          <p:cNvSpPr/>
          <p:nvPr/>
        </p:nvSpPr>
        <p:spPr>
          <a:xfrm>
            <a:off x="4716016" y="4005064"/>
            <a:ext cx="3512456" cy="1584176"/>
          </a:xfrm>
          <a:prstGeom prst="roundRect">
            <a:avLst/>
          </a:prstGeom>
          <a:noFill/>
          <a:ln w="1905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8820472" y="6309320"/>
            <a:ext cx="32352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 smtClean="0">
                <a:solidFill>
                  <a:schemeClr val="tx1"/>
                </a:solidFill>
              </a:rPr>
              <a:t>2</a:t>
            </a:r>
            <a:endParaRPr lang="ko-KR" altLang="en-US" sz="1100" dirty="0">
              <a:solidFill>
                <a:schemeClr val="tx1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6804248" y="116632"/>
            <a:ext cx="2339752" cy="446276"/>
          </a:xfrm>
          <a:prstGeom prst="rect">
            <a:avLst/>
          </a:prstGeom>
          <a:ln>
            <a:noFill/>
            <a:prstDash val="dash"/>
          </a:ln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300" b="1" dirty="0" smtClean="0">
                <a:latin typeface="맑은 고딕" pitchFamily="50" charset="-127"/>
                <a:ea typeface="맑은 고딕" pitchFamily="50" charset="-127"/>
              </a:rPr>
              <a:t>         등록기간</a:t>
            </a:r>
            <a:endParaRPr lang="en-US" altLang="ko-KR" sz="1000" b="1" dirty="0" smtClean="0">
              <a:latin typeface="-윤고딕310" pitchFamily="18" charset="-127"/>
              <a:ea typeface="-윤고딕310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 dirty="0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4000500" cy="42862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kumimoji="0" lang="ko-KR" altLang="en-US" dirty="0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27584" y="116632"/>
            <a:ext cx="3168352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/>
              <a:t>임원 및 선수 등록요강</a:t>
            </a:r>
            <a:endParaRPr lang="ko-KR" altLang="en-US" b="1" dirty="0"/>
          </a:p>
        </p:txBody>
      </p:sp>
      <p:sp>
        <p:nvSpPr>
          <p:cNvPr id="8" name="직사각형 7"/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ko-KR" altLang="en-US" dirty="0">
              <a:solidFill>
                <a:srgbClr val="FFFFFF"/>
              </a:solidFill>
              <a:ea typeface="굴림" charset="-127"/>
            </a:endParaRPr>
          </a:p>
        </p:txBody>
      </p:sp>
      <p:pic>
        <p:nvPicPr>
          <p:cNvPr id="9" name="그림 11" descr="KBA 로고 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t="39583" r="7291" b="38542"/>
          <a:stretch>
            <a:fillRect/>
          </a:stretch>
        </p:blipFill>
        <p:spPr bwMode="auto">
          <a:xfrm>
            <a:off x="6732240" y="692696"/>
            <a:ext cx="1643062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직선 연결선 9"/>
          <p:cNvCxnSpPr/>
          <p:nvPr/>
        </p:nvCxnSpPr>
        <p:spPr>
          <a:xfrm>
            <a:off x="251520" y="1124744"/>
            <a:ext cx="8064896" cy="0"/>
          </a:xfrm>
          <a:prstGeom prst="line">
            <a:avLst/>
          </a:prstGeom>
          <a:ln w="9525" cap="rnd">
            <a:gradFill flip="none" rotWithShape="1">
              <a:gsLst>
                <a:gs pos="100000">
                  <a:srgbClr val="000000">
                    <a:alpha val="0"/>
                  </a:srgbClr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직사각형 26"/>
          <p:cNvSpPr/>
          <p:nvPr/>
        </p:nvSpPr>
        <p:spPr>
          <a:xfrm>
            <a:off x="107504" y="710936"/>
            <a:ext cx="320331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02. </a:t>
            </a:r>
            <a:r>
              <a:rPr lang="ko-KR" altLang="en-US" sz="2000" b="1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마이핀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000" b="1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아이핀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이란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?</a:t>
            </a:r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395536" y="1340768"/>
            <a:ext cx="8280920" cy="4968552"/>
          </a:xfrm>
          <a:prstGeom prst="rect">
            <a:avLst/>
          </a:prstGeom>
          <a:noFill/>
          <a:ln w="127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r>
              <a:rPr lang="ko-KR" altLang="en-US" dirty="0" smtClean="0">
                <a:solidFill>
                  <a:schemeClr val="tx1"/>
                </a:solidFill>
                <a:ea typeface="HY바다M"/>
              </a:rPr>
              <a:t>▶</a:t>
            </a:r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r>
              <a:rPr lang="ko-KR" altLang="en-US" dirty="0" err="1" smtClean="0">
                <a:solidFill>
                  <a:schemeClr val="tx1"/>
                </a:solidFill>
              </a:rPr>
              <a:t>마이핀</a:t>
            </a:r>
            <a:r>
              <a:rPr lang="en-US" altLang="ko-KR" dirty="0" smtClean="0">
                <a:solidFill>
                  <a:schemeClr val="tx1"/>
                </a:solidFill>
              </a:rPr>
              <a:t>(</a:t>
            </a:r>
            <a:r>
              <a:rPr lang="ko-KR" altLang="en-US" dirty="0" err="1" smtClean="0">
                <a:solidFill>
                  <a:schemeClr val="tx1"/>
                </a:solidFill>
              </a:rPr>
              <a:t>아이핀</a:t>
            </a:r>
            <a:r>
              <a:rPr lang="en-US" altLang="ko-KR" dirty="0" smtClean="0">
                <a:solidFill>
                  <a:schemeClr val="tx1"/>
                </a:solidFill>
              </a:rPr>
              <a:t>) </a:t>
            </a:r>
            <a:r>
              <a:rPr lang="ko-KR" altLang="en-US" dirty="0" smtClean="0">
                <a:solidFill>
                  <a:schemeClr val="tx1"/>
                </a:solidFill>
              </a:rPr>
              <a:t>이용방법</a:t>
            </a:r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1. 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이용대상 </a:t>
            </a:r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전 국민</a:t>
            </a:r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필요시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발급신청</a:t>
            </a:r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2. 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성격 및 용도 </a:t>
            </a:r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① </a:t>
            </a:r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13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자리 임의의 숫자</a:t>
            </a:r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                   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② 개인정보 미포함</a:t>
            </a:r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                   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③ </a:t>
            </a:r>
            <a:r>
              <a:rPr lang="ko-KR" altLang="en-US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필요시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변경</a:t>
            </a:r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연 </a:t>
            </a:r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5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회</a:t>
            </a:r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                   ④ 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회원가입 및 기타 서비스에 이용</a:t>
            </a:r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en-US" altLang="ko-KR" dirty="0" smtClean="0">
              <a:solidFill>
                <a:schemeClr val="tx1"/>
              </a:solidFill>
              <a:latin typeface="바탕"/>
              <a:ea typeface="바탕"/>
            </a:endParaRP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3. 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활   용  </a:t>
            </a:r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본인 확인 용도</a:t>
            </a:r>
            <a:endParaRPr lang="en-US" altLang="ko-KR" dirty="0" smtClean="0">
              <a:solidFill>
                <a:schemeClr val="tx1"/>
              </a:solidFill>
              <a:latin typeface="바탕"/>
              <a:ea typeface="바탕"/>
            </a:endParaRPr>
          </a:p>
          <a:p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                   </a:t>
            </a: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                   </a:t>
            </a: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                   </a:t>
            </a: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                   </a:t>
            </a:r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8820472" y="6309320"/>
            <a:ext cx="32352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 smtClean="0">
                <a:solidFill>
                  <a:schemeClr val="tx1"/>
                </a:solidFill>
              </a:rPr>
              <a:t>3</a:t>
            </a:r>
            <a:endParaRPr lang="ko-KR" altLang="en-US" sz="1100" dirty="0">
              <a:solidFill>
                <a:schemeClr val="tx1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6804248" y="116632"/>
            <a:ext cx="2339752" cy="446276"/>
          </a:xfrm>
          <a:prstGeom prst="rect">
            <a:avLst/>
          </a:prstGeom>
          <a:ln>
            <a:noFill/>
            <a:prstDash val="dash"/>
          </a:ln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300" b="1" dirty="0" smtClean="0">
                <a:latin typeface="맑은 고딕" pitchFamily="50" charset="-127"/>
                <a:ea typeface="맑은 고딕" pitchFamily="50" charset="-127"/>
              </a:rPr>
              <a:t>         등록자격</a:t>
            </a:r>
            <a:endParaRPr lang="en-US" altLang="ko-KR" sz="1000" b="1" dirty="0" smtClean="0">
              <a:latin typeface="-윤고딕310" pitchFamily="18" charset="-127"/>
              <a:ea typeface="-윤고딕310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4000500" cy="42862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27584" y="116632"/>
            <a:ext cx="3168352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/>
              <a:t>임원 및 선수 등록요강</a:t>
            </a:r>
            <a:endParaRPr lang="ko-KR" altLang="en-US" b="1" dirty="0"/>
          </a:p>
        </p:txBody>
      </p:sp>
      <p:sp>
        <p:nvSpPr>
          <p:cNvPr id="8" name="직사각형 7"/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pic>
        <p:nvPicPr>
          <p:cNvPr id="9" name="그림 11" descr="KBA 로고 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t="39583" r="7291" b="38542"/>
          <a:stretch>
            <a:fillRect/>
          </a:stretch>
        </p:blipFill>
        <p:spPr bwMode="auto">
          <a:xfrm>
            <a:off x="6732240" y="692696"/>
            <a:ext cx="1643062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직선 연결선 9"/>
          <p:cNvCxnSpPr/>
          <p:nvPr/>
        </p:nvCxnSpPr>
        <p:spPr>
          <a:xfrm>
            <a:off x="251520" y="1124744"/>
            <a:ext cx="8064896" cy="0"/>
          </a:xfrm>
          <a:prstGeom prst="line">
            <a:avLst/>
          </a:prstGeom>
          <a:ln w="9525" cap="rnd">
            <a:gradFill flip="none" rotWithShape="1">
              <a:gsLst>
                <a:gs pos="100000">
                  <a:srgbClr val="000000">
                    <a:alpha val="0"/>
                  </a:srgbClr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직사각형 26"/>
          <p:cNvSpPr/>
          <p:nvPr/>
        </p:nvSpPr>
        <p:spPr>
          <a:xfrm>
            <a:off x="107504" y="710936"/>
            <a:ext cx="320331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02. </a:t>
            </a:r>
            <a:r>
              <a:rPr lang="ko-KR" altLang="en-US" sz="2000" b="1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마이핀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000" b="1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아이핀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이란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?</a:t>
            </a:r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395536" y="1340768"/>
            <a:ext cx="8280920" cy="4968552"/>
          </a:xfrm>
          <a:prstGeom prst="rect">
            <a:avLst/>
          </a:prstGeom>
          <a:noFill/>
          <a:ln w="127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r>
              <a:rPr lang="ko-KR" altLang="en-US" dirty="0" smtClean="0">
                <a:solidFill>
                  <a:schemeClr val="tx1"/>
                </a:solidFill>
                <a:ea typeface="HY바다M"/>
              </a:rPr>
              <a:t>▶</a:t>
            </a:r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r>
              <a:rPr lang="ko-KR" altLang="en-US" dirty="0" err="1" smtClean="0">
                <a:solidFill>
                  <a:schemeClr val="tx1"/>
                </a:solidFill>
              </a:rPr>
              <a:t>마이핀</a:t>
            </a:r>
            <a:r>
              <a:rPr lang="en-US" altLang="ko-KR" dirty="0" smtClean="0">
                <a:solidFill>
                  <a:schemeClr val="tx1"/>
                </a:solidFill>
              </a:rPr>
              <a:t>(</a:t>
            </a:r>
            <a:r>
              <a:rPr lang="ko-KR" altLang="en-US" dirty="0" err="1" smtClean="0">
                <a:solidFill>
                  <a:schemeClr val="tx1"/>
                </a:solidFill>
              </a:rPr>
              <a:t>내번호</a:t>
            </a:r>
            <a:r>
              <a:rPr lang="en-US" altLang="ko-KR" dirty="0" smtClean="0">
                <a:solidFill>
                  <a:schemeClr val="tx1"/>
                </a:solidFill>
              </a:rPr>
              <a:t>)</a:t>
            </a:r>
            <a:r>
              <a:rPr lang="ko-KR" altLang="en-US" dirty="0" smtClean="0">
                <a:solidFill>
                  <a:schemeClr val="tx1"/>
                </a:solidFill>
              </a:rPr>
              <a:t>이란 무엇일까</a:t>
            </a:r>
            <a:r>
              <a:rPr lang="en-US" altLang="ko-KR" dirty="0" smtClean="0">
                <a:solidFill>
                  <a:schemeClr val="tx1"/>
                </a:solidFill>
              </a:rPr>
              <a:t>?</a:t>
            </a: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en-US" altLang="ko-KR" dirty="0" smtClean="0">
                <a:solidFill>
                  <a:schemeClr val="tx1"/>
                </a:solidFill>
              </a:rPr>
              <a:t>                                                   </a:t>
            </a:r>
          </a:p>
          <a:p>
            <a:r>
              <a:rPr lang="en-US" altLang="ko-KR" dirty="0" smtClean="0">
                <a:solidFill>
                  <a:schemeClr val="tx1"/>
                </a:solidFill>
              </a:rPr>
              <a:t>                                                    </a:t>
            </a:r>
            <a:r>
              <a:rPr lang="ko-KR" altLang="en-US" dirty="0" err="1" smtClean="0">
                <a:solidFill>
                  <a:schemeClr val="tx1"/>
                </a:solidFill>
              </a:rPr>
              <a:t>마이핀</a:t>
            </a:r>
            <a:r>
              <a:rPr lang="en-US" altLang="ko-KR" dirty="0" smtClean="0">
                <a:solidFill>
                  <a:schemeClr val="tx1"/>
                </a:solidFill>
              </a:rPr>
              <a:t>(</a:t>
            </a:r>
            <a:r>
              <a:rPr lang="ko-KR" altLang="en-US" dirty="0" err="1" smtClean="0">
                <a:solidFill>
                  <a:schemeClr val="tx1"/>
                </a:solidFill>
              </a:rPr>
              <a:t>내번호</a:t>
            </a:r>
            <a:r>
              <a:rPr lang="en-US" altLang="ko-KR" dirty="0" smtClean="0">
                <a:solidFill>
                  <a:schemeClr val="tx1"/>
                </a:solidFill>
              </a:rPr>
              <a:t>)</a:t>
            </a:r>
            <a:r>
              <a:rPr lang="ko-KR" altLang="en-US" dirty="0" smtClean="0">
                <a:solidFill>
                  <a:schemeClr val="tx1"/>
                </a:solidFill>
              </a:rPr>
              <a:t>은 인터넷이 아닌 </a:t>
            </a:r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en-US" altLang="ko-KR" dirty="0" smtClean="0">
                <a:solidFill>
                  <a:schemeClr val="tx1"/>
                </a:solidFill>
              </a:rPr>
              <a:t>                                                    </a:t>
            </a:r>
            <a:r>
              <a:rPr lang="ko-KR" altLang="en-US" dirty="0" smtClean="0">
                <a:solidFill>
                  <a:schemeClr val="tx1"/>
                </a:solidFill>
              </a:rPr>
              <a:t>일상생활에서 사용할 수 있는</a:t>
            </a:r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en-US" altLang="ko-KR" dirty="0" smtClean="0">
                <a:solidFill>
                  <a:schemeClr val="tx1"/>
                </a:solidFill>
              </a:rPr>
              <a:t>                                                    </a:t>
            </a:r>
            <a:r>
              <a:rPr lang="ko-KR" altLang="en-US" dirty="0" smtClean="0">
                <a:solidFill>
                  <a:schemeClr val="tx1"/>
                </a:solidFill>
              </a:rPr>
              <a:t>본인확인 수단으로서 개인정보를</a:t>
            </a:r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en-US" altLang="ko-KR" dirty="0" smtClean="0">
                <a:solidFill>
                  <a:schemeClr val="tx1"/>
                </a:solidFill>
              </a:rPr>
              <a:t>                                                    </a:t>
            </a:r>
            <a:r>
              <a:rPr lang="ko-KR" altLang="en-US" dirty="0" smtClean="0">
                <a:solidFill>
                  <a:schemeClr val="tx1"/>
                </a:solidFill>
              </a:rPr>
              <a:t>포함하고 있지 않은 </a:t>
            </a:r>
            <a:r>
              <a:rPr lang="en-US" altLang="ko-KR" dirty="0" smtClean="0">
                <a:solidFill>
                  <a:schemeClr val="tx1"/>
                </a:solidFill>
              </a:rPr>
              <a:t>13</a:t>
            </a:r>
            <a:r>
              <a:rPr lang="ko-KR" altLang="en-US" dirty="0" smtClean="0">
                <a:solidFill>
                  <a:schemeClr val="tx1"/>
                </a:solidFill>
              </a:rPr>
              <a:t>자리 </a:t>
            </a:r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en-US" altLang="ko-KR" dirty="0" smtClean="0">
                <a:solidFill>
                  <a:schemeClr val="tx1"/>
                </a:solidFill>
              </a:rPr>
              <a:t>                                                    </a:t>
            </a:r>
            <a:r>
              <a:rPr lang="ko-KR" altLang="en-US" dirty="0" smtClean="0">
                <a:solidFill>
                  <a:schemeClr val="tx1"/>
                </a:solidFill>
              </a:rPr>
              <a:t>무작위 번호입니다</a:t>
            </a:r>
            <a:r>
              <a:rPr lang="en-US" altLang="ko-KR" dirty="0" smtClean="0">
                <a:solidFill>
                  <a:schemeClr val="tx1"/>
                </a:solidFill>
              </a:rPr>
              <a:t>. (</a:t>
            </a:r>
            <a:r>
              <a:rPr lang="ko-KR" altLang="en-US" dirty="0" smtClean="0">
                <a:solidFill>
                  <a:schemeClr val="tx1"/>
                </a:solidFill>
              </a:rPr>
              <a:t>유효기간 </a:t>
            </a:r>
            <a:r>
              <a:rPr lang="en-US" altLang="ko-KR" dirty="0" smtClean="0">
                <a:solidFill>
                  <a:schemeClr val="tx1"/>
                </a:solidFill>
              </a:rPr>
              <a:t>3</a:t>
            </a:r>
            <a:r>
              <a:rPr lang="ko-KR" altLang="en-US" dirty="0" smtClean="0">
                <a:solidFill>
                  <a:schemeClr val="tx1"/>
                </a:solidFill>
              </a:rPr>
              <a:t>년</a:t>
            </a:r>
            <a:r>
              <a:rPr lang="en-US" altLang="ko-KR" dirty="0" smtClean="0">
                <a:solidFill>
                  <a:schemeClr val="tx1"/>
                </a:solidFill>
              </a:rPr>
              <a:t>)</a:t>
            </a: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en-US" altLang="ko-KR" dirty="0" smtClean="0">
                <a:solidFill>
                  <a:schemeClr val="tx1"/>
                </a:solidFill>
              </a:rPr>
              <a:t>                                                    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                                                            </a:t>
            </a:r>
            <a:r>
              <a:rPr lang="ko-KR" altLang="en-US" sz="1600" dirty="0" smtClean="0">
                <a:solidFill>
                  <a:schemeClr val="tx1"/>
                </a:solidFill>
              </a:rPr>
              <a:t>개인정보보호법 개정안에 근거하여 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                                                            </a:t>
            </a:r>
            <a:r>
              <a:rPr lang="ko-KR" altLang="en-US" sz="1600" dirty="0" smtClean="0">
                <a:solidFill>
                  <a:schemeClr val="tx1"/>
                </a:solidFill>
              </a:rPr>
              <a:t>주민번호 수집이 금지됨에 따라 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                                                            </a:t>
            </a:r>
            <a:r>
              <a:rPr lang="ko-KR" altLang="en-US" sz="1600" dirty="0" smtClean="0">
                <a:solidFill>
                  <a:schemeClr val="tx1"/>
                </a:solidFill>
              </a:rPr>
              <a:t>일상생활에서 본인확인의 불편을 최소화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                                                            </a:t>
            </a:r>
            <a:r>
              <a:rPr lang="ko-KR" altLang="en-US" sz="1600" dirty="0" smtClean="0">
                <a:solidFill>
                  <a:schemeClr val="tx1"/>
                </a:solidFill>
              </a:rPr>
              <a:t>하기 위해 본인확인 수단으로 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                                                           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마이핀</a:t>
            </a:r>
            <a:r>
              <a:rPr lang="en-US" altLang="ko-KR" sz="1600" dirty="0" smtClean="0">
                <a:solidFill>
                  <a:schemeClr val="tx1"/>
                </a:solidFill>
              </a:rPr>
              <a:t>(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내번호</a:t>
            </a:r>
            <a:r>
              <a:rPr lang="en-US" altLang="ko-KR" sz="1600" dirty="0" smtClean="0">
                <a:solidFill>
                  <a:schemeClr val="tx1"/>
                </a:solidFill>
              </a:rPr>
              <a:t>) </a:t>
            </a:r>
            <a:r>
              <a:rPr lang="ko-KR" altLang="en-US" sz="1600" dirty="0" smtClean="0">
                <a:solidFill>
                  <a:schemeClr val="tx1"/>
                </a:solidFill>
              </a:rPr>
              <a:t>서비스를 시행합니다</a:t>
            </a:r>
            <a:r>
              <a:rPr lang="en-US" altLang="ko-KR" sz="1600" dirty="0" smtClean="0">
                <a:solidFill>
                  <a:schemeClr val="tx1"/>
                </a:solidFill>
              </a:rPr>
              <a:t>.</a:t>
            </a:r>
          </a:p>
          <a:p>
            <a:endParaRPr lang="en-US" altLang="ko-KR" sz="1600" dirty="0" smtClean="0">
              <a:solidFill>
                <a:schemeClr val="tx1"/>
              </a:solidFill>
            </a:endParaRPr>
          </a:p>
          <a:p>
            <a:endParaRPr lang="en-US" altLang="ko-KR" sz="1600" dirty="0" smtClean="0">
              <a:solidFill>
                <a:schemeClr val="tx1"/>
              </a:solidFill>
            </a:endParaRPr>
          </a:p>
          <a:p>
            <a:endParaRPr lang="en-US" altLang="ko-KR" sz="1600" dirty="0" smtClean="0">
              <a:solidFill>
                <a:schemeClr val="tx1"/>
              </a:solidFill>
            </a:endParaRPr>
          </a:p>
          <a:p>
            <a:endParaRPr lang="en-US" altLang="ko-KR" sz="1600" dirty="0" smtClean="0">
              <a:solidFill>
                <a:schemeClr val="tx1"/>
              </a:solidFill>
            </a:endParaRPr>
          </a:p>
          <a:p>
            <a:endParaRPr lang="en-US" altLang="ko-KR" sz="1600" dirty="0" smtClean="0">
              <a:solidFill>
                <a:schemeClr val="tx1"/>
              </a:solidFill>
            </a:endParaRPr>
          </a:p>
          <a:p>
            <a:endParaRPr lang="en-US" altLang="ko-KR" sz="1600" dirty="0" smtClean="0">
              <a:solidFill>
                <a:schemeClr val="tx1"/>
              </a:solidFill>
            </a:endParaRPr>
          </a:p>
          <a:p>
            <a:endParaRPr lang="en-US" altLang="ko-KR" sz="1600" dirty="0" smtClean="0">
              <a:solidFill>
                <a:schemeClr val="tx1"/>
              </a:solidFill>
            </a:endParaRPr>
          </a:p>
          <a:p>
            <a:endParaRPr lang="en-US" altLang="ko-KR" sz="1600" dirty="0" smtClean="0">
              <a:solidFill>
                <a:schemeClr val="tx1"/>
              </a:solidFill>
            </a:endParaRPr>
          </a:p>
          <a:p>
            <a:endParaRPr lang="en-US" altLang="ko-KR" sz="1600" dirty="0" smtClean="0">
              <a:solidFill>
                <a:schemeClr val="tx1"/>
              </a:solidFill>
            </a:endParaRPr>
          </a:p>
          <a:p>
            <a:endParaRPr lang="en-US" altLang="ko-KR" sz="1600" dirty="0" smtClean="0">
              <a:solidFill>
                <a:schemeClr val="tx1"/>
              </a:solidFill>
            </a:endParaRPr>
          </a:p>
          <a:p>
            <a:endParaRPr lang="en-US" altLang="ko-KR" sz="1600" dirty="0" smtClean="0">
              <a:solidFill>
                <a:schemeClr val="tx1"/>
              </a:solidFill>
            </a:endParaRPr>
          </a:p>
          <a:p>
            <a:endParaRPr lang="en-US" altLang="ko-KR" sz="1600" dirty="0" smtClean="0">
              <a:solidFill>
                <a:schemeClr val="tx1"/>
              </a:solidFill>
            </a:endParaRPr>
          </a:p>
          <a:p>
            <a:endParaRPr lang="en-US" altLang="ko-KR" sz="1600" dirty="0" smtClean="0">
              <a:solidFill>
                <a:schemeClr val="tx1"/>
              </a:solidFill>
            </a:endParaRPr>
          </a:p>
          <a:p>
            <a:endParaRPr lang="en-US" altLang="ko-KR" sz="1600" dirty="0" smtClean="0">
              <a:solidFill>
                <a:schemeClr val="tx1"/>
              </a:solidFill>
            </a:endParaRPr>
          </a:p>
          <a:p>
            <a:endParaRPr lang="en-US" altLang="ko-KR" sz="1600" dirty="0" smtClean="0">
              <a:solidFill>
                <a:schemeClr val="tx1"/>
              </a:solidFill>
            </a:endParaRP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 </a:t>
            </a: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                   </a:t>
            </a: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                   </a:t>
            </a: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                   </a:t>
            </a: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                   </a:t>
            </a:r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8820472" y="6309320"/>
            <a:ext cx="32352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 smtClean="0">
                <a:solidFill>
                  <a:schemeClr val="tx1"/>
                </a:solidFill>
              </a:rPr>
              <a:t>4</a:t>
            </a:r>
            <a:endParaRPr lang="ko-KR" altLang="en-US" sz="1100" dirty="0">
              <a:solidFill>
                <a:schemeClr val="tx1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6804248" y="116632"/>
            <a:ext cx="2339752" cy="446276"/>
          </a:xfrm>
          <a:prstGeom prst="rect">
            <a:avLst/>
          </a:prstGeom>
          <a:ln>
            <a:noFill/>
            <a:prstDash val="dash"/>
          </a:ln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300" b="1" dirty="0" smtClean="0">
                <a:latin typeface="맑은 고딕" pitchFamily="50" charset="-127"/>
                <a:ea typeface="맑은 고딕" pitchFamily="50" charset="-127"/>
              </a:rPr>
              <a:t>         등록자격</a:t>
            </a:r>
            <a:endParaRPr lang="en-US" altLang="ko-KR" sz="1000" b="1" dirty="0" smtClean="0">
              <a:latin typeface="-윤고딕310" pitchFamily="18" charset="-127"/>
              <a:ea typeface="-윤고딕310" pitchFamily="18" charset="-127"/>
            </a:endParaRPr>
          </a:p>
        </p:txBody>
      </p:sp>
      <p:pic>
        <p:nvPicPr>
          <p:cNvPr id="16" name="그림 15" descr="mypin_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204864"/>
            <a:ext cx="3744416" cy="33999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4000500" cy="42862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27584" y="116632"/>
            <a:ext cx="3168352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/>
              <a:t>임원 및 선수 등록요강</a:t>
            </a:r>
            <a:endParaRPr lang="ko-KR" altLang="en-US" b="1" dirty="0"/>
          </a:p>
        </p:txBody>
      </p:sp>
      <p:sp>
        <p:nvSpPr>
          <p:cNvPr id="8" name="직사각형 7"/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pic>
        <p:nvPicPr>
          <p:cNvPr id="9" name="그림 11" descr="KBA 로고 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t="39583" r="7291" b="38542"/>
          <a:stretch>
            <a:fillRect/>
          </a:stretch>
        </p:blipFill>
        <p:spPr bwMode="auto">
          <a:xfrm>
            <a:off x="6732240" y="692696"/>
            <a:ext cx="1643062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직선 연결선 9"/>
          <p:cNvCxnSpPr/>
          <p:nvPr/>
        </p:nvCxnSpPr>
        <p:spPr>
          <a:xfrm>
            <a:off x="251520" y="1124744"/>
            <a:ext cx="8064896" cy="0"/>
          </a:xfrm>
          <a:prstGeom prst="line">
            <a:avLst/>
          </a:prstGeom>
          <a:ln w="9525" cap="rnd">
            <a:gradFill flip="none" rotWithShape="1">
              <a:gsLst>
                <a:gs pos="100000">
                  <a:srgbClr val="000000">
                    <a:alpha val="0"/>
                  </a:srgbClr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직사각형 26"/>
          <p:cNvSpPr/>
          <p:nvPr/>
        </p:nvSpPr>
        <p:spPr>
          <a:xfrm>
            <a:off x="107504" y="710936"/>
            <a:ext cx="320331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02. </a:t>
            </a:r>
            <a:r>
              <a:rPr lang="ko-KR" altLang="en-US" sz="2000" b="1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마이핀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000" b="1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아이핀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이란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?</a:t>
            </a:r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395536" y="1340768"/>
            <a:ext cx="8280920" cy="4968552"/>
          </a:xfrm>
          <a:prstGeom prst="rect">
            <a:avLst/>
          </a:prstGeom>
          <a:noFill/>
          <a:ln w="127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r>
              <a:rPr lang="ko-KR" altLang="en-US" dirty="0" smtClean="0">
                <a:solidFill>
                  <a:schemeClr val="tx1"/>
                </a:solidFill>
                <a:ea typeface="HY바다M"/>
              </a:rPr>
              <a:t>▶</a:t>
            </a:r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r>
              <a:rPr lang="ko-KR" altLang="en-US" dirty="0" err="1" smtClean="0">
                <a:solidFill>
                  <a:schemeClr val="tx1"/>
                </a:solidFill>
              </a:rPr>
              <a:t>마이핀</a:t>
            </a:r>
            <a:r>
              <a:rPr lang="en-US" altLang="ko-KR" dirty="0" smtClean="0">
                <a:solidFill>
                  <a:schemeClr val="tx1"/>
                </a:solidFill>
              </a:rPr>
              <a:t>(</a:t>
            </a:r>
            <a:r>
              <a:rPr lang="ko-KR" altLang="en-US" dirty="0" err="1" smtClean="0">
                <a:solidFill>
                  <a:schemeClr val="tx1"/>
                </a:solidFill>
              </a:rPr>
              <a:t>내번호</a:t>
            </a:r>
            <a:r>
              <a:rPr lang="en-US" altLang="ko-KR" dirty="0" smtClean="0">
                <a:solidFill>
                  <a:schemeClr val="tx1"/>
                </a:solidFill>
              </a:rPr>
              <a:t>)</a:t>
            </a:r>
            <a:r>
              <a:rPr lang="ko-KR" altLang="en-US" dirty="0" smtClean="0">
                <a:solidFill>
                  <a:schemeClr val="tx1"/>
                </a:solidFill>
              </a:rPr>
              <a:t>은 어떻게 발급받나요</a:t>
            </a:r>
            <a:r>
              <a:rPr lang="en-US" altLang="ko-KR" dirty="0" smtClean="0">
                <a:solidFill>
                  <a:schemeClr val="tx1"/>
                </a:solidFill>
              </a:rPr>
              <a:t>?  (</a:t>
            </a:r>
            <a:r>
              <a:rPr lang="ko-KR" altLang="en-US" dirty="0" err="1" smtClean="0">
                <a:solidFill>
                  <a:schemeClr val="tx1"/>
                </a:solidFill>
              </a:rPr>
              <a:t>발급처</a:t>
            </a:r>
            <a:r>
              <a:rPr lang="ko-KR" altLang="en-US" dirty="0" smtClean="0">
                <a:solidFill>
                  <a:schemeClr val="tx1"/>
                </a:solidFill>
              </a:rPr>
              <a:t> 및 발급방법</a:t>
            </a:r>
            <a:r>
              <a:rPr lang="en-US" altLang="ko-KR" dirty="0" smtClean="0">
                <a:solidFill>
                  <a:schemeClr val="tx1"/>
                </a:solidFill>
              </a:rPr>
              <a:t>)</a:t>
            </a: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en-US" altLang="ko-KR" dirty="0" smtClean="0">
                <a:solidFill>
                  <a:schemeClr val="tx1"/>
                </a:solidFill>
              </a:rPr>
              <a:t>                                                 1. </a:t>
            </a:r>
            <a:r>
              <a:rPr lang="ko-KR" altLang="en-US" dirty="0" smtClean="0">
                <a:solidFill>
                  <a:schemeClr val="tx1"/>
                </a:solidFill>
              </a:rPr>
              <a:t>온라인 발급방법</a:t>
            </a:r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en-US" altLang="ko-KR" dirty="0" smtClean="0">
                <a:solidFill>
                  <a:schemeClr val="tx1"/>
                </a:solidFill>
              </a:rPr>
              <a:t>                                                - </a:t>
            </a:r>
            <a:r>
              <a:rPr lang="ko-KR" altLang="en-US" dirty="0" smtClean="0">
                <a:solidFill>
                  <a:schemeClr val="tx1"/>
                </a:solidFill>
              </a:rPr>
              <a:t>공공 </a:t>
            </a:r>
            <a:r>
              <a:rPr lang="en-US" altLang="ko-KR" dirty="0" smtClean="0">
                <a:solidFill>
                  <a:schemeClr val="tx1"/>
                </a:solidFill>
              </a:rPr>
              <a:t>I-PIN</a:t>
            </a:r>
            <a:r>
              <a:rPr lang="ko-KR" altLang="en-US" dirty="0" smtClean="0">
                <a:solidFill>
                  <a:schemeClr val="tx1"/>
                </a:solidFill>
              </a:rPr>
              <a:t>센터 </a:t>
            </a:r>
            <a:r>
              <a:rPr lang="en-US" altLang="ko-KR" dirty="0" smtClean="0">
                <a:solidFill>
                  <a:schemeClr val="tx1"/>
                </a:solidFill>
              </a:rPr>
              <a:t>(www.gpin.go.kr)</a:t>
            </a:r>
          </a:p>
          <a:p>
            <a:r>
              <a:rPr lang="en-US" altLang="ko-KR" dirty="0" smtClean="0">
                <a:solidFill>
                  <a:schemeClr val="tx1"/>
                </a:solidFill>
              </a:rPr>
              <a:t>                                                - </a:t>
            </a:r>
            <a:r>
              <a:rPr lang="ko-KR" altLang="en-US" dirty="0" err="1" smtClean="0">
                <a:solidFill>
                  <a:schemeClr val="tx1"/>
                </a:solidFill>
              </a:rPr>
              <a:t>나이스평가정보</a:t>
            </a:r>
            <a:r>
              <a:rPr lang="en-US" altLang="ko-KR" dirty="0" smtClean="0">
                <a:solidFill>
                  <a:schemeClr val="tx1"/>
                </a:solidFill>
              </a:rPr>
              <a:t>(www.niceipin.co.kr)</a:t>
            </a:r>
          </a:p>
          <a:p>
            <a:r>
              <a:rPr lang="en-US" altLang="ko-KR" dirty="0" smtClean="0">
                <a:solidFill>
                  <a:schemeClr val="tx1"/>
                </a:solidFill>
              </a:rPr>
              <a:t>                                                - </a:t>
            </a:r>
            <a:r>
              <a:rPr lang="ko-KR" altLang="en-US" dirty="0" smtClean="0">
                <a:solidFill>
                  <a:schemeClr val="tx1"/>
                </a:solidFill>
              </a:rPr>
              <a:t>서울신용평가정보</a:t>
            </a:r>
            <a:r>
              <a:rPr lang="en-US" altLang="ko-KR" dirty="0" smtClean="0">
                <a:solidFill>
                  <a:schemeClr val="tx1"/>
                </a:solidFill>
              </a:rPr>
              <a:t>(ipin.siren24.com)</a:t>
            </a:r>
          </a:p>
          <a:p>
            <a:r>
              <a:rPr lang="en-US" altLang="ko-KR" dirty="0" smtClean="0">
                <a:solidFill>
                  <a:schemeClr val="tx1"/>
                </a:solidFill>
              </a:rPr>
              <a:t>                                                - </a:t>
            </a:r>
            <a:r>
              <a:rPr lang="ko-KR" altLang="en-US" dirty="0" err="1" smtClean="0">
                <a:solidFill>
                  <a:schemeClr val="tx1"/>
                </a:solidFill>
              </a:rPr>
              <a:t>코리아크레딧</a:t>
            </a:r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r>
              <a:rPr lang="ko-KR" altLang="en-US" dirty="0" err="1" smtClean="0">
                <a:solidFill>
                  <a:schemeClr val="tx1"/>
                </a:solidFill>
              </a:rPr>
              <a:t>뷰로</a:t>
            </a:r>
            <a:r>
              <a:rPr lang="en-US" altLang="ko-KR" dirty="0" smtClean="0">
                <a:solidFill>
                  <a:schemeClr val="tx1"/>
                </a:solidFill>
              </a:rPr>
              <a:t>(www.ok-name.co.kr)</a:t>
            </a:r>
          </a:p>
          <a:p>
            <a:r>
              <a:rPr lang="en-US" altLang="ko-KR" dirty="0" smtClean="0">
                <a:solidFill>
                  <a:schemeClr val="tx1"/>
                </a:solidFill>
              </a:rPr>
              <a:t>                                                  </a:t>
            </a:r>
            <a:r>
              <a:rPr lang="ko-KR" altLang="en-US" dirty="0" smtClean="0">
                <a:solidFill>
                  <a:schemeClr val="tx1"/>
                </a:solidFill>
              </a:rPr>
              <a:t>등에 접속하여 발급받습니다</a:t>
            </a:r>
            <a:r>
              <a:rPr lang="en-US" altLang="ko-KR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altLang="ko-KR" dirty="0" smtClean="0">
                <a:solidFill>
                  <a:schemeClr val="tx1"/>
                </a:solidFill>
              </a:rPr>
              <a:t>                                               </a:t>
            </a:r>
            <a:r>
              <a:rPr lang="en-US" altLang="ko-KR" sz="1400" b="1" dirty="0" smtClean="0">
                <a:solidFill>
                  <a:schemeClr val="tx1"/>
                </a:solidFill>
              </a:rPr>
              <a:t>(</a:t>
            </a:r>
            <a:r>
              <a:rPr lang="ko-KR" altLang="en-US" sz="1400" b="1" dirty="0" smtClean="0">
                <a:solidFill>
                  <a:schemeClr val="tx1"/>
                </a:solidFill>
              </a:rPr>
              <a:t>법정대리인의 공인인증서</a:t>
            </a:r>
            <a:r>
              <a:rPr lang="en-US" altLang="ko-KR" sz="1400" b="1" dirty="0" smtClean="0">
                <a:solidFill>
                  <a:schemeClr val="tx1"/>
                </a:solidFill>
              </a:rPr>
              <a:t>, </a:t>
            </a:r>
            <a:r>
              <a:rPr lang="ko-KR" altLang="en-US" sz="1400" b="1" dirty="0" smtClean="0">
                <a:solidFill>
                  <a:schemeClr val="tx1"/>
                </a:solidFill>
              </a:rPr>
              <a:t>주민등록증</a:t>
            </a:r>
            <a:r>
              <a:rPr lang="en-US" altLang="ko-KR" sz="1400" b="1" dirty="0" smtClean="0">
                <a:solidFill>
                  <a:schemeClr val="tx1"/>
                </a:solidFill>
              </a:rPr>
              <a:t> </a:t>
            </a:r>
            <a:r>
              <a:rPr lang="ko-KR" altLang="en-US" sz="1400" b="1" dirty="0" smtClean="0">
                <a:solidFill>
                  <a:schemeClr val="tx1"/>
                </a:solidFill>
              </a:rPr>
              <a:t>발급일자 필요</a:t>
            </a:r>
            <a:r>
              <a:rPr lang="en-US" altLang="ko-KR" sz="1400" b="1" dirty="0" smtClean="0">
                <a:solidFill>
                  <a:schemeClr val="tx1"/>
                </a:solidFill>
              </a:rPr>
              <a:t>)</a:t>
            </a: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en-US" altLang="ko-KR" dirty="0" smtClean="0">
                <a:solidFill>
                  <a:schemeClr val="tx1"/>
                </a:solidFill>
              </a:rPr>
              <a:t>                                                  2. </a:t>
            </a:r>
            <a:r>
              <a:rPr lang="ko-KR" altLang="en-US" dirty="0" smtClean="0">
                <a:solidFill>
                  <a:schemeClr val="tx1"/>
                </a:solidFill>
              </a:rPr>
              <a:t>방문 발급방법</a:t>
            </a:r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en-US" altLang="ko-KR" dirty="0" smtClean="0">
                <a:solidFill>
                  <a:schemeClr val="tx1"/>
                </a:solidFill>
              </a:rPr>
              <a:t>                                                   </a:t>
            </a:r>
            <a:r>
              <a:rPr lang="ko-KR" altLang="en-US" dirty="0" smtClean="0">
                <a:solidFill>
                  <a:schemeClr val="tx1"/>
                </a:solidFill>
              </a:rPr>
              <a:t>전국 읍</a:t>
            </a:r>
            <a:r>
              <a:rPr lang="en-US" altLang="ko-KR" dirty="0" smtClean="0">
                <a:solidFill>
                  <a:schemeClr val="tx1"/>
                </a:solidFill>
              </a:rPr>
              <a:t>/</a:t>
            </a:r>
            <a:r>
              <a:rPr lang="ko-KR" altLang="en-US" dirty="0" smtClean="0">
                <a:solidFill>
                  <a:schemeClr val="tx1"/>
                </a:solidFill>
              </a:rPr>
              <a:t>면사무소 및 </a:t>
            </a:r>
            <a:r>
              <a:rPr lang="ko-KR" altLang="en-US" dirty="0" err="1" smtClean="0">
                <a:solidFill>
                  <a:schemeClr val="tx1"/>
                </a:solidFill>
              </a:rPr>
              <a:t>동주민센터</a:t>
            </a:r>
            <a:r>
              <a:rPr lang="en-US" altLang="ko-KR" dirty="0" smtClean="0">
                <a:solidFill>
                  <a:schemeClr val="tx1"/>
                </a:solidFill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</a:rPr>
              <a:t>민간</a:t>
            </a:r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en-US" altLang="ko-KR" dirty="0" smtClean="0">
                <a:solidFill>
                  <a:schemeClr val="tx1"/>
                </a:solidFill>
              </a:rPr>
              <a:t>                                                  </a:t>
            </a:r>
            <a:r>
              <a:rPr lang="ko-KR" altLang="en-US" dirty="0" smtClean="0">
                <a:solidFill>
                  <a:schemeClr val="tx1"/>
                </a:solidFill>
              </a:rPr>
              <a:t>본인확인기관 본사 및 지사에 방문하여</a:t>
            </a:r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en-US" altLang="ko-KR" dirty="0" smtClean="0">
                <a:solidFill>
                  <a:schemeClr val="tx1"/>
                </a:solidFill>
              </a:rPr>
              <a:t>                                                  </a:t>
            </a:r>
            <a:r>
              <a:rPr lang="ko-KR" altLang="en-US" dirty="0" smtClean="0">
                <a:solidFill>
                  <a:schemeClr val="tx1"/>
                </a:solidFill>
              </a:rPr>
              <a:t>담당자 대면 후 발급받습니다</a:t>
            </a:r>
            <a:r>
              <a:rPr lang="en-US" altLang="ko-KR" dirty="0" smtClean="0">
                <a:solidFill>
                  <a:schemeClr val="tx1"/>
                </a:solidFill>
              </a:rPr>
              <a:t>. </a:t>
            </a:r>
            <a:r>
              <a:rPr lang="ko-KR" altLang="en-US" dirty="0" smtClean="0">
                <a:solidFill>
                  <a:schemeClr val="tx1"/>
                </a:solidFill>
              </a:rPr>
              <a:t>비밀번호</a:t>
            </a:r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en-US" altLang="ko-KR" dirty="0" smtClean="0">
                <a:solidFill>
                  <a:schemeClr val="tx1"/>
                </a:solidFill>
              </a:rPr>
              <a:t>                                                  </a:t>
            </a:r>
            <a:r>
              <a:rPr lang="ko-KR" altLang="en-US" dirty="0" smtClean="0">
                <a:solidFill>
                  <a:schemeClr val="tx1"/>
                </a:solidFill>
              </a:rPr>
              <a:t>수정 후에 사용가능</a:t>
            </a:r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en-US" altLang="ko-KR" dirty="0" smtClean="0">
                <a:solidFill>
                  <a:schemeClr val="tx1"/>
                </a:solidFill>
              </a:rPr>
              <a:t>                                                   </a:t>
            </a: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en-US" altLang="ko-KR" dirty="0" smtClean="0">
                <a:solidFill>
                  <a:schemeClr val="tx1"/>
                </a:solidFill>
              </a:rPr>
              <a:t>                                                   </a:t>
            </a:r>
          </a:p>
          <a:p>
            <a:r>
              <a:rPr lang="en-US" altLang="ko-KR" dirty="0" smtClean="0">
                <a:solidFill>
                  <a:schemeClr val="tx1"/>
                </a:solidFill>
              </a:rPr>
              <a:t>                                                    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endParaRPr lang="en-US" altLang="ko-KR" sz="1600" dirty="0" smtClean="0">
              <a:solidFill>
                <a:schemeClr val="tx1"/>
              </a:solidFill>
            </a:endParaRPr>
          </a:p>
          <a:p>
            <a:endParaRPr lang="en-US" altLang="ko-KR" sz="1600" dirty="0" smtClean="0">
              <a:solidFill>
                <a:schemeClr val="tx1"/>
              </a:solidFill>
            </a:endParaRPr>
          </a:p>
          <a:p>
            <a:endParaRPr lang="en-US" altLang="ko-KR" sz="1600" dirty="0" smtClean="0">
              <a:solidFill>
                <a:schemeClr val="tx1"/>
              </a:solidFill>
            </a:endParaRPr>
          </a:p>
          <a:p>
            <a:endParaRPr lang="en-US" altLang="ko-KR" sz="1600" dirty="0" smtClean="0">
              <a:solidFill>
                <a:schemeClr val="tx1"/>
              </a:solidFill>
            </a:endParaRPr>
          </a:p>
          <a:p>
            <a:endParaRPr lang="en-US" altLang="ko-KR" sz="1600" dirty="0" smtClean="0">
              <a:solidFill>
                <a:schemeClr val="tx1"/>
              </a:solidFill>
            </a:endParaRPr>
          </a:p>
          <a:p>
            <a:endParaRPr lang="en-US" altLang="ko-KR" sz="1600" dirty="0" smtClean="0">
              <a:solidFill>
                <a:schemeClr val="tx1"/>
              </a:solidFill>
            </a:endParaRPr>
          </a:p>
          <a:p>
            <a:endParaRPr lang="en-US" altLang="ko-KR" sz="1600" dirty="0" smtClean="0">
              <a:solidFill>
                <a:schemeClr val="tx1"/>
              </a:solidFill>
            </a:endParaRPr>
          </a:p>
          <a:p>
            <a:endParaRPr lang="en-US" altLang="ko-KR" sz="1600" dirty="0" smtClean="0">
              <a:solidFill>
                <a:schemeClr val="tx1"/>
              </a:solidFill>
            </a:endParaRPr>
          </a:p>
          <a:p>
            <a:endParaRPr lang="en-US" altLang="ko-KR" sz="1600" dirty="0" smtClean="0">
              <a:solidFill>
                <a:schemeClr val="tx1"/>
              </a:solidFill>
            </a:endParaRPr>
          </a:p>
          <a:p>
            <a:endParaRPr lang="en-US" altLang="ko-KR" sz="1600" dirty="0" smtClean="0">
              <a:solidFill>
                <a:schemeClr val="tx1"/>
              </a:solidFill>
            </a:endParaRPr>
          </a:p>
          <a:p>
            <a:endParaRPr lang="en-US" altLang="ko-KR" sz="1600" dirty="0" smtClean="0">
              <a:solidFill>
                <a:schemeClr val="tx1"/>
              </a:solidFill>
            </a:endParaRPr>
          </a:p>
          <a:p>
            <a:endParaRPr lang="en-US" altLang="ko-KR" sz="1600" dirty="0" smtClean="0">
              <a:solidFill>
                <a:schemeClr val="tx1"/>
              </a:solidFill>
            </a:endParaRPr>
          </a:p>
          <a:p>
            <a:endParaRPr lang="en-US" altLang="ko-KR" sz="1600" dirty="0" smtClean="0">
              <a:solidFill>
                <a:schemeClr val="tx1"/>
              </a:solidFill>
            </a:endParaRPr>
          </a:p>
          <a:p>
            <a:endParaRPr lang="en-US" altLang="ko-KR" sz="1600" dirty="0" smtClean="0">
              <a:solidFill>
                <a:schemeClr val="tx1"/>
              </a:solidFill>
            </a:endParaRP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 </a:t>
            </a: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                   </a:t>
            </a: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                   </a:t>
            </a: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                   </a:t>
            </a: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                   </a:t>
            </a:r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8820472" y="6309320"/>
            <a:ext cx="32352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 smtClean="0">
                <a:solidFill>
                  <a:schemeClr val="tx1"/>
                </a:solidFill>
              </a:rPr>
              <a:t>5</a:t>
            </a:r>
            <a:endParaRPr lang="ko-KR" altLang="en-US" sz="1100" dirty="0">
              <a:solidFill>
                <a:schemeClr val="tx1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6804248" y="116632"/>
            <a:ext cx="2339752" cy="446276"/>
          </a:xfrm>
          <a:prstGeom prst="rect">
            <a:avLst/>
          </a:prstGeom>
          <a:ln>
            <a:noFill/>
            <a:prstDash val="dash"/>
          </a:ln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300" b="1" dirty="0" smtClean="0">
                <a:latin typeface="맑은 고딕" pitchFamily="50" charset="-127"/>
                <a:ea typeface="맑은 고딕" pitchFamily="50" charset="-127"/>
              </a:rPr>
              <a:t>         등록자격</a:t>
            </a:r>
            <a:endParaRPr lang="en-US" altLang="ko-KR" sz="1000" b="1" dirty="0" smtClean="0">
              <a:latin typeface="-윤고딕310" pitchFamily="18" charset="-127"/>
              <a:ea typeface="-윤고딕310" pitchFamily="18" charset="-127"/>
            </a:endParaRPr>
          </a:p>
        </p:txBody>
      </p:sp>
      <p:pic>
        <p:nvPicPr>
          <p:cNvPr id="14" name="그림 13" descr="mypin_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204864"/>
            <a:ext cx="3807706" cy="3888432"/>
          </a:xfrm>
          <a:prstGeom prst="rect">
            <a:avLst/>
          </a:prstGeom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2381" b="98810" l="4545" r="96104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933056"/>
            <a:ext cx="255253" cy="281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4000500" cy="42862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27584" y="116632"/>
            <a:ext cx="3168352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/>
              <a:t>임원 및 선수 등록요강</a:t>
            </a:r>
            <a:endParaRPr lang="ko-KR" altLang="en-US" b="1" dirty="0"/>
          </a:p>
        </p:txBody>
      </p:sp>
      <p:sp>
        <p:nvSpPr>
          <p:cNvPr id="8" name="직사각형 7"/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pic>
        <p:nvPicPr>
          <p:cNvPr id="9" name="그림 11" descr="KBA 로고 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t="39583" r="7291" b="38542"/>
          <a:stretch>
            <a:fillRect/>
          </a:stretch>
        </p:blipFill>
        <p:spPr bwMode="auto">
          <a:xfrm>
            <a:off x="6732240" y="692696"/>
            <a:ext cx="1643062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직선 연결선 9"/>
          <p:cNvCxnSpPr/>
          <p:nvPr/>
        </p:nvCxnSpPr>
        <p:spPr>
          <a:xfrm>
            <a:off x="251520" y="1124744"/>
            <a:ext cx="8064896" cy="0"/>
          </a:xfrm>
          <a:prstGeom prst="line">
            <a:avLst/>
          </a:prstGeom>
          <a:ln w="9525" cap="rnd">
            <a:gradFill flip="none" rotWithShape="1">
              <a:gsLst>
                <a:gs pos="100000">
                  <a:srgbClr val="000000">
                    <a:alpha val="0"/>
                  </a:srgbClr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직사각형 26"/>
          <p:cNvSpPr/>
          <p:nvPr/>
        </p:nvSpPr>
        <p:spPr>
          <a:xfrm>
            <a:off x="-71470" y="710936"/>
            <a:ext cx="23042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03. 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등록자격</a:t>
            </a:r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899592" y="1916832"/>
            <a:ext cx="8064896" cy="4464496"/>
          </a:xfrm>
          <a:prstGeom prst="rect">
            <a:avLst/>
          </a:prstGeom>
          <a:noFill/>
          <a:ln w="127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① 본 협회 지도자 및 선수 등록규정에 결격사유가 없는 임원</a:t>
            </a:r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선수</a:t>
            </a:r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② 임원은 대표자</a:t>
            </a:r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단장</a:t>
            </a:r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리틀만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해당</a:t>
            </a:r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), 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야구부장</a:t>
            </a:r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감독</a:t>
            </a:r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코치만 등록</a:t>
            </a:r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코치 등록 인원</a:t>
            </a:r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: </a:t>
            </a:r>
            <a:r>
              <a:rPr lang="ko-KR" altLang="en-US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대학ㆍ고교ㆍ중등</a:t>
            </a:r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(2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명</a:t>
            </a:r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), </a:t>
            </a:r>
            <a:r>
              <a:rPr lang="ko-KR" altLang="en-US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초등ㆍ리틀</a:t>
            </a:r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(1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명</a:t>
            </a:r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③ 지도자</a:t>
            </a:r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감독ㆍ코치</a:t>
            </a:r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등록 시</a:t>
            </a:r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</a:t>
            </a: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전문스포츠지도자 자격증</a:t>
            </a:r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사본</a:t>
            </a:r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또는 베이스볼 아카데미 수료증</a:t>
            </a:r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사본</a:t>
            </a:r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),</a:t>
            </a: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범죄ㆍ수사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경력 회보서</a:t>
            </a:r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1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부</a:t>
            </a:r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최초 등록 지도자에 한함</a:t>
            </a:r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④ 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프로출신 지도자가 신규로 등록할 경우</a:t>
            </a:r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1" u="sng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프로출신 아마지도자 등록심의 </a:t>
            </a:r>
            <a:endParaRPr lang="en-US" altLang="ko-KR" b="1" u="sng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b="1" u="sng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승인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을 받아야 합니다</a:t>
            </a:r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en-US" altLang="ko-KR" dirty="0" smtClean="0">
                <a:solidFill>
                  <a:schemeClr val="tx1"/>
                </a:solidFill>
                <a:latin typeface="HY바다M"/>
                <a:ea typeface="HY바다M"/>
              </a:rPr>
              <a:t>⇒</a:t>
            </a:r>
            <a:r>
              <a:rPr lang="ko-KR" altLang="en-US" dirty="0" smtClean="0">
                <a:solidFill>
                  <a:schemeClr val="tx1"/>
                </a:solidFill>
                <a:latin typeface="+mn-ea"/>
              </a:rPr>
              <a:t>홈페이지</a:t>
            </a:r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-</a:t>
            </a:r>
            <a:r>
              <a:rPr lang="ko-KR" altLang="en-US" dirty="0" smtClean="0">
                <a:solidFill>
                  <a:schemeClr val="tx1"/>
                </a:solidFill>
                <a:latin typeface="+mn-ea"/>
              </a:rPr>
              <a:t>뉴스</a:t>
            </a:r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-</a:t>
            </a:r>
            <a:r>
              <a:rPr lang="ko-KR" altLang="en-US" dirty="0" smtClean="0">
                <a:solidFill>
                  <a:schemeClr val="tx1"/>
                </a:solidFill>
                <a:latin typeface="+mn-ea"/>
              </a:rPr>
              <a:t>공지사항</a:t>
            </a:r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-</a:t>
            </a:r>
            <a:r>
              <a:rPr lang="ko-KR" altLang="en-US" dirty="0" smtClean="0">
                <a:solidFill>
                  <a:schemeClr val="tx1"/>
                </a:solidFill>
                <a:latin typeface="+mn-ea"/>
              </a:rPr>
              <a:t>프로출신 아마야구 지도자심의 신청서 작성 후</a:t>
            </a:r>
            <a:endParaRPr lang="en-US" altLang="ko-KR" dirty="0" smtClean="0">
              <a:solidFill>
                <a:schemeClr val="tx1"/>
              </a:solidFill>
              <a:latin typeface="+mn-ea"/>
            </a:endParaRPr>
          </a:p>
          <a:p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   </a:t>
            </a:r>
            <a:r>
              <a:rPr lang="ko-KR" altLang="en-US" smtClean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dirty="0" smtClean="0">
                <a:solidFill>
                  <a:schemeClr val="tx1"/>
                </a:solidFill>
                <a:latin typeface="+mn-ea"/>
              </a:rPr>
              <a:t>첨부자료와 함께 각 시도지부를 경유하여 본 협회로 제출  </a:t>
            </a:r>
            <a:endParaRPr lang="en-US" altLang="ko-KR" dirty="0" smtClean="0">
              <a:solidFill>
                <a:schemeClr val="tx1"/>
              </a:solidFill>
              <a:latin typeface="+mn-ea"/>
            </a:endParaRP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2381" b="98810" l="4545" r="96104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933056"/>
            <a:ext cx="255253" cy="281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2381" b="98810" l="4545" r="96104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2928934"/>
            <a:ext cx="263014" cy="289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직사각형 11"/>
          <p:cNvSpPr/>
          <p:nvPr/>
        </p:nvSpPr>
        <p:spPr>
          <a:xfrm>
            <a:off x="8820472" y="6309320"/>
            <a:ext cx="32352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 smtClean="0">
                <a:solidFill>
                  <a:schemeClr val="tx1"/>
                </a:solidFill>
              </a:rPr>
              <a:t>6</a:t>
            </a:r>
            <a:endParaRPr lang="ko-KR" altLang="en-US" sz="1100" dirty="0">
              <a:solidFill>
                <a:schemeClr val="tx1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6804248" y="116632"/>
            <a:ext cx="2339752" cy="446276"/>
          </a:xfrm>
          <a:prstGeom prst="rect">
            <a:avLst/>
          </a:prstGeom>
          <a:ln>
            <a:noFill/>
            <a:prstDash val="dash"/>
          </a:ln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300" b="1" dirty="0" smtClean="0">
                <a:latin typeface="맑은 고딕" pitchFamily="50" charset="-127"/>
                <a:ea typeface="맑은 고딕" pitchFamily="50" charset="-127"/>
              </a:rPr>
              <a:t>         등록자격</a:t>
            </a:r>
            <a:endParaRPr lang="en-US" altLang="ko-KR" sz="1000" b="1" dirty="0" smtClean="0">
              <a:latin typeface="-윤고딕310" pitchFamily="18" charset="-127"/>
              <a:ea typeface="-윤고딕310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4000500" cy="42862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27584" y="116632"/>
            <a:ext cx="3168352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/>
              <a:t>임원 및 선수 등록요강</a:t>
            </a:r>
            <a:endParaRPr lang="ko-KR" altLang="en-US" b="1" dirty="0"/>
          </a:p>
        </p:txBody>
      </p:sp>
      <p:sp>
        <p:nvSpPr>
          <p:cNvPr id="8" name="직사각형 7"/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pic>
        <p:nvPicPr>
          <p:cNvPr id="9" name="그림 11" descr="KBA 로고 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t="39583" r="7291" b="38542"/>
          <a:stretch>
            <a:fillRect/>
          </a:stretch>
        </p:blipFill>
        <p:spPr bwMode="auto">
          <a:xfrm>
            <a:off x="6732240" y="692696"/>
            <a:ext cx="1643062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직선 연결선 9"/>
          <p:cNvCxnSpPr/>
          <p:nvPr/>
        </p:nvCxnSpPr>
        <p:spPr>
          <a:xfrm>
            <a:off x="251520" y="1124744"/>
            <a:ext cx="8064896" cy="0"/>
          </a:xfrm>
          <a:prstGeom prst="line">
            <a:avLst/>
          </a:prstGeom>
          <a:ln w="9525" cap="rnd">
            <a:gradFill flip="none" rotWithShape="1">
              <a:gsLst>
                <a:gs pos="100000">
                  <a:srgbClr val="000000">
                    <a:alpha val="0"/>
                  </a:srgbClr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직사각형 26"/>
          <p:cNvSpPr/>
          <p:nvPr/>
        </p:nvSpPr>
        <p:spPr>
          <a:xfrm>
            <a:off x="-396552" y="692696"/>
            <a:ext cx="435543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04. 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등록절차 및 작성 요령</a:t>
            </a:r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51520" y="1340768"/>
            <a:ext cx="8712968" cy="4680520"/>
          </a:xfrm>
          <a:prstGeom prst="rect">
            <a:avLst/>
          </a:prstGeom>
          <a:noFill/>
          <a:ln w="127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2000" dirty="0" smtClean="0">
                <a:solidFill>
                  <a:schemeClr val="tx1"/>
                </a:solidFill>
                <a:ea typeface="HY바다M"/>
              </a:rPr>
              <a:t>▶</a:t>
            </a:r>
            <a:r>
              <a:rPr lang="ko-KR" altLang="en-US" sz="2000" dirty="0" smtClean="0">
                <a:solidFill>
                  <a:schemeClr val="tx1"/>
                </a:solidFill>
              </a:rPr>
              <a:t> 임원 및 선수 등록은 크게 </a:t>
            </a:r>
            <a:r>
              <a:rPr lang="ko-KR" altLang="en-US" sz="2000" b="1" u="sng" dirty="0" smtClean="0">
                <a:solidFill>
                  <a:srgbClr val="FF0000"/>
                </a:solidFill>
              </a:rPr>
              <a:t>전산등록</a:t>
            </a:r>
            <a:r>
              <a:rPr lang="ko-KR" altLang="en-US" sz="2000" b="1" dirty="0" smtClean="0">
                <a:solidFill>
                  <a:schemeClr val="tx1"/>
                </a:solidFill>
              </a:rPr>
              <a:t> </a:t>
            </a:r>
            <a:r>
              <a:rPr lang="en-US" altLang="ko-KR" sz="2000" dirty="0" smtClean="0">
                <a:solidFill>
                  <a:schemeClr val="tx1"/>
                </a:solidFill>
              </a:rPr>
              <a:t>-</a:t>
            </a:r>
            <a:r>
              <a:rPr lang="ko-KR" altLang="en-US" sz="2000" dirty="0" smtClean="0">
                <a:solidFill>
                  <a:schemeClr val="tx1"/>
                </a:solidFill>
              </a:rPr>
              <a:t> </a:t>
            </a:r>
            <a:r>
              <a:rPr lang="ko-KR" altLang="en-US" sz="2000" b="1" u="sng" dirty="0" smtClean="0">
                <a:solidFill>
                  <a:srgbClr val="FF0000"/>
                </a:solidFill>
              </a:rPr>
              <a:t>서면 등록</a:t>
            </a:r>
            <a:r>
              <a:rPr lang="ko-KR" altLang="en-US" sz="2000" dirty="0" smtClean="0">
                <a:solidFill>
                  <a:schemeClr val="tx1"/>
                </a:solidFill>
              </a:rPr>
              <a:t>으로 나뉩니다</a:t>
            </a:r>
            <a:r>
              <a:rPr lang="en-US" altLang="ko-KR" sz="2000" dirty="0" smtClean="0">
                <a:solidFill>
                  <a:schemeClr val="tx1"/>
                </a:solidFill>
              </a:rPr>
              <a:t>.</a:t>
            </a: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ko-KR" altLang="en-US" sz="1900" dirty="0" smtClean="0">
                <a:solidFill>
                  <a:schemeClr val="tx1"/>
                </a:solidFill>
                <a:latin typeface="+mn-ea"/>
              </a:rPr>
              <a:t>① 선수등록시스템에서 임원 및 선수의 </a:t>
            </a:r>
            <a:r>
              <a:rPr lang="ko-KR" altLang="en-US" sz="1900" b="1" u="sng" dirty="0" smtClean="0">
                <a:solidFill>
                  <a:schemeClr val="tx1"/>
                </a:solidFill>
                <a:latin typeface="+mn-ea"/>
              </a:rPr>
              <a:t>전산 등록</a:t>
            </a:r>
            <a:r>
              <a:rPr lang="ko-KR" altLang="en-US" sz="1900" dirty="0" smtClean="0">
                <a:solidFill>
                  <a:schemeClr val="tx1"/>
                </a:solidFill>
                <a:latin typeface="+mn-ea"/>
              </a:rPr>
              <a:t> 신청</a:t>
            </a:r>
            <a:endParaRPr lang="en-US" altLang="ko-KR" sz="1900" dirty="0" smtClean="0">
              <a:solidFill>
                <a:schemeClr val="tx1"/>
              </a:solidFill>
              <a:latin typeface="+mn-ea"/>
            </a:endParaRPr>
          </a:p>
          <a:p>
            <a:endParaRPr lang="en-US" altLang="ko-KR" sz="1900" dirty="0" smtClean="0">
              <a:solidFill>
                <a:schemeClr val="tx1"/>
              </a:solidFill>
              <a:latin typeface="+mn-ea"/>
            </a:endParaRPr>
          </a:p>
          <a:p>
            <a:endParaRPr lang="en-US" altLang="ko-KR" sz="1900" dirty="0" smtClean="0">
              <a:solidFill>
                <a:schemeClr val="tx1"/>
              </a:solidFill>
              <a:latin typeface="+mn-ea"/>
            </a:endParaRPr>
          </a:p>
          <a:p>
            <a:r>
              <a:rPr lang="en-US" altLang="ko-KR" sz="1900" dirty="0" smtClean="0">
                <a:solidFill>
                  <a:schemeClr val="tx1"/>
                </a:solidFill>
                <a:latin typeface="+mn-ea"/>
              </a:rPr>
              <a:t>② </a:t>
            </a:r>
            <a:r>
              <a:rPr lang="ko-KR" altLang="en-US" sz="1900" dirty="0" smtClean="0">
                <a:solidFill>
                  <a:schemeClr val="tx1"/>
                </a:solidFill>
                <a:latin typeface="+mn-ea"/>
              </a:rPr>
              <a:t>개인별 임원 및 선수의 전산 등록을 마친 후</a:t>
            </a:r>
            <a:r>
              <a:rPr lang="en-US" altLang="ko-KR" sz="1900" dirty="0" smtClean="0">
                <a:solidFill>
                  <a:schemeClr val="tx1"/>
                </a:solidFill>
                <a:latin typeface="+mn-ea"/>
              </a:rPr>
              <a:t>,</a:t>
            </a:r>
            <a:r>
              <a:rPr lang="ko-KR" altLang="en-US" sz="1900" dirty="0" smtClean="0">
                <a:solidFill>
                  <a:schemeClr val="tx1"/>
                </a:solidFill>
                <a:latin typeface="+mn-ea"/>
              </a:rPr>
              <a:t> 등록신청서 일괄 출력</a:t>
            </a:r>
            <a:endParaRPr lang="en-US" altLang="ko-KR" sz="1900" dirty="0" smtClean="0">
              <a:solidFill>
                <a:schemeClr val="tx1"/>
              </a:solidFill>
              <a:latin typeface="+mn-ea"/>
            </a:endParaRPr>
          </a:p>
          <a:p>
            <a:endParaRPr lang="en-US" altLang="ko-KR" sz="1900" dirty="0" smtClean="0">
              <a:solidFill>
                <a:schemeClr val="tx1"/>
              </a:solidFill>
              <a:latin typeface="+mn-ea"/>
            </a:endParaRPr>
          </a:p>
          <a:p>
            <a:endParaRPr lang="en-US" altLang="ko-KR" sz="1900" dirty="0" smtClean="0">
              <a:solidFill>
                <a:schemeClr val="tx1"/>
              </a:solidFill>
              <a:latin typeface="+mn-ea"/>
            </a:endParaRPr>
          </a:p>
          <a:p>
            <a:r>
              <a:rPr lang="ko-KR" altLang="ko-KR" sz="1900" dirty="0" smtClean="0">
                <a:solidFill>
                  <a:schemeClr val="tx1"/>
                </a:solidFill>
                <a:latin typeface="+mn-ea"/>
              </a:rPr>
              <a:t>③</a:t>
            </a:r>
            <a:r>
              <a:rPr lang="en-US" altLang="ko-KR" sz="1900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sz="1900" b="1" dirty="0" smtClean="0">
                <a:solidFill>
                  <a:schemeClr val="tx1"/>
                </a:solidFill>
                <a:latin typeface="+mn-ea"/>
              </a:rPr>
              <a:t>서면등록</a:t>
            </a:r>
            <a:r>
              <a:rPr lang="ko-KR" altLang="en-US" sz="1900" dirty="0" smtClean="0">
                <a:solidFill>
                  <a:schemeClr val="tx1"/>
                </a:solidFill>
                <a:latin typeface="+mn-ea"/>
              </a:rPr>
              <a:t>을 위해 팀 단위로 </a:t>
            </a:r>
            <a:r>
              <a:rPr lang="ko-KR" altLang="en-US" sz="1900" u="sng" dirty="0" smtClean="0">
                <a:solidFill>
                  <a:schemeClr val="tx1"/>
                </a:solidFill>
                <a:latin typeface="+mn-ea"/>
              </a:rPr>
              <a:t>등록신청서</a:t>
            </a:r>
            <a:r>
              <a:rPr lang="en-US" altLang="ko-KR" sz="1900" u="sng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900" u="sng" dirty="0" smtClean="0">
                <a:solidFill>
                  <a:schemeClr val="tx1"/>
                </a:solidFill>
                <a:latin typeface="+mn-ea"/>
              </a:rPr>
              <a:t>사진첨부서</a:t>
            </a:r>
            <a:r>
              <a:rPr lang="en-US" altLang="ko-KR" sz="1900" u="sng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900" u="sng" dirty="0" smtClean="0">
                <a:solidFill>
                  <a:schemeClr val="tx1"/>
                </a:solidFill>
                <a:latin typeface="+mn-ea"/>
              </a:rPr>
              <a:t>상해보험 가입 증명서 </a:t>
            </a:r>
            <a:r>
              <a:rPr lang="en-US" altLang="ko-KR" sz="1900" u="sng" dirty="0" smtClean="0">
                <a:solidFill>
                  <a:schemeClr val="tx1"/>
                </a:solidFill>
                <a:latin typeface="+mn-ea"/>
              </a:rPr>
              <a:t>or </a:t>
            </a:r>
            <a:r>
              <a:rPr lang="ko-KR" altLang="en-US" sz="1900" u="sng" dirty="0" smtClean="0">
                <a:solidFill>
                  <a:schemeClr val="tx1"/>
                </a:solidFill>
                <a:latin typeface="+mn-ea"/>
              </a:rPr>
              <a:t>안전공제 가입서</a:t>
            </a:r>
            <a:r>
              <a:rPr lang="en-US" altLang="ko-KR" sz="1900" u="sng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900" u="sng" dirty="0" smtClean="0">
                <a:solidFill>
                  <a:schemeClr val="tx1"/>
                </a:solidFill>
                <a:latin typeface="+mn-ea"/>
              </a:rPr>
              <a:t>등록 변경자 명단</a:t>
            </a:r>
            <a:r>
              <a:rPr lang="en-US" altLang="ko-KR" sz="1900" u="sng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900" u="sng" dirty="0" smtClean="0">
                <a:solidFill>
                  <a:schemeClr val="tx1"/>
                </a:solidFill>
                <a:latin typeface="+mn-ea"/>
              </a:rPr>
              <a:t>이적동의서 및 생활기록부 첫 페이지</a:t>
            </a:r>
            <a:r>
              <a:rPr lang="en-US" altLang="ko-KR" sz="1900" u="sng" dirty="0" smtClean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1900" u="sng" dirty="0" smtClean="0">
                <a:solidFill>
                  <a:schemeClr val="tx1"/>
                </a:solidFill>
                <a:latin typeface="+mn-ea"/>
              </a:rPr>
              <a:t>학적 사항 기재부분</a:t>
            </a:r>
            <a:r>
              <a:rPr lang="en-US" altLang="ko-KR" sz="1900" u="sng" dirty="0" smtClean="0">
                <a:solidFill>
                  <a:schemeClr val="tx1"/>
                </a:solidFill>
                <a:latin typeface="+mn-ea"/>
              </a:rPr>
              <a:t>)</a:t>
            </a:r>
            <a:r>
              <a:rPr lang="en-US" altLang="ko-KR" sz="1900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sz="1900" dirty="0" smtClean="0">
                <a:solidFill>
                  <a:schemeClr val="tx1"/>
                </a:solidFill>
                <a:latin typeface="+mn-ea"/>
              </a:rPr>
              <a:t>사본 첨부 후 시</a:t>
            </a:r>
            <a:r>
              <a:rPr lang="en-US" altLang="ko-KR" sz="1900" dirty="0" smtClean="0">
                <a:solidFill>
                  <a:schemeClr val="tx1"/>
                </a:solidFill>
                <a:latin typeface="+mn-ea"/>
              </a:rPr>
              <a:t>·</a:t>
            </a:r>
            <a:r>
              <a:rPr lang="ko-KR" altLang="en-US" sz="1900" dirty="0" smtClean="0">
                <a:solidFill>
                  <a:schemeClr val="tx1"/>
                </a:solidFill>
                <a:latin typeface="+mn-ea"/>
              </a:rPr>
              <a:t>도 협회와 시</a:t>
            </a:r>
            <a:r>
              <a:rPr lang="en-US" altLang="ko-KR" sz="1900" dirty="0" smtClean="0">
                <a:solidFill>
                  <a:schemeClr val="tx1"/>
                </a:solidFill>
                <a:latin typeface="+mn-ea"/>
              </a:rPr>
              <a:t>·</a:t>
            </a:r>
            <a:r>
              <a:rPr lang="ko-KR" altLang="en-US" sz="1900" dirty="0" smtClean="0">
                <a:solidFill>
                  <a:schemeClr val="tx1"/>
                </a:solidFill>
                <a:latin typeface="+mn-ea"/>
              </a:rPr>
              <a:t>도 체육회를 경유하여 본 협회에 제출</a:t>
            </a:r>
            <a:endParaRPr lang="en-US" altLang="ko-KR" sz="1900" dirty="0" smtClean="0">
              <a:solidFill>
                <a:schemeClr val="tx1"/>
              </a:solidFill>
              <a:latin typeface="+mn-ea"/>
            </a:endParaRPr>
          </a:p>
          <a:p>
            <a:endParaRPr lang="en-US" altLang="ko-KR" dirty="0" smtClean="0">
              <a:solidFill>
                <a:schemeClr val="tx1"/>
              </a:solidFill>
              <a:latin typeface="+mn-ea"/>
            </a:endParaRPr>
          </a:p>
          <a:p>
            <a:endParaRPr lang="en-US" altLang="ko-KR" dirty="0" smtClean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8820472" y="6309320"/>
            <a:ext cx="32352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 smtClean="0">
                <a:solidFill>
                  <a:schemeClr val="tx1"/>
                </a:solidFill>
              </a:rPr>
              <a:t>7</a:t>
            </a:r>
            <a:endParaRPr lang="ko-KR" altLang="en-US" sz="1100" dirty="0">
              <a:solidFill>
                <a:schemeClr val="tx1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6804248" y="116632"/>
            <a:ext cx="2339752" cy="446276"/>
          </a:xfrm>
          <a:prstGeom prst="rect">
            <a:avLst/>
          </a:prstGeom>
          <a:ln>
            <a:noFill/>
            <a:prstDash val="dash"/>
          </a:ln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300" b="1" dirty="0" smtClean="0">
                <a:latin typeface="맑은 고딕" pitchFamily="50" charset="-127"/>
                <a:ea typeface="맑은 고딕" pitchFamily="50" charset="-127"/>
              </a:rPr>
              <a:t>         등록절차</a:t>
            </a:r>
            <a:endParaRPr lang="en-US" altLang="ko-KR" sz="1000" b="1" dirty="0" smtClean="0">
              <a:latin typeface="-윤고딕310" pitchFamily="18" charset="-127"/>
              <a:ea typeface="-윤고딕310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4000500" cy="42862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27584" y="116632"/>
            <a:ext cx="3168352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/>
              <a:t>임원 및 선수 등록요강</a:t>
            </a:r>
            <a:endParaRPr lang="ko-KR" altLang="en-US" b="1" dirty="0"/>
          </a:p>
        </p:txBody>
      </p:sp>
      <p:sp>
        <p:nvSpPr>
          <p:cNvPr id="8" name="직사각형 7"/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pic>
        <p:nvPicPr>
          <p:cNvPr id="9" name="그림 11" descr="KBA 로고 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t="39583" r="7291" b="38542"/>
          <a:stretch>
            <a:fillRect/>
          </a:stretch>
        </p:blipFill>
        <p:spPr bwMode="auto">
          <a:xfrm>
            <a:off x="6732240" y="692696"/>
            <a:ext cx="1643062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직선 연결선 9"/>
          <p:cNvCxnSpPr/>
          <p:nvPr/>
        </p:nvCxnSpPr>
        <p:spPr>
          <a:xfrm>
            <a:off x="251520" y="1124744"/>
            <a:ext cx="8064896" cy="0"/>
          </a:xfrm>
          <a:prstGeom prst="line">
            <a:avLst/>
          </a:prstGeom>
          <a:ln w="9525" cap="rnd">
            <a:gradFill flip="none" rotWithShape="1">
              <a:gsLst>
                <a:gs pos="100000">
                  <a:srgbClr val="000000">
                    <a:alpha val="0"/>
                  </a:srgbClr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직사각형 26"/>
          <p:cNvSpPr/>
          <p:nvPr/>
        </p:nvSpPr>
        <p:spPr>
          <a:xfrm>
            <a:off x="179512" y="714356"/>
            <a:ext cx="439248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04. 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등록절차 및 작성요령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로그인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827584" y="1772816"/>
            <a:ext cx="7416824" cy="3888432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127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827584" y="1268760"/>
            <a:ext cx="698477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▶ </a:t>
            </a:r>
            <a:r>
              <a:rPr lang="ko-KR" altLang="en-US" sz="1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선수등록시스템</a:t>
            </a:r>
            <a:r>
              <a:rPr lang="en-US" altLang="ko-KR" sz="1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1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hlinkClick r:id="rId4"/>
              </a:rPr>
              <a:t>http://pinfo.sports.or.kr</a:t>
            </a:r>
            <a:r>
              <a:rPr lang="en-US" altLang="ko-KR" sz="1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에 회원가입 후 로그인합니다</a:t>
            </a:r>
            <a:r>
              <a:rPr lang="en-US" altLang="ko-KR" sz="1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6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8820472" y="6309320"/>
            <a:ext cx="32352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 smtClean="0">
                <a:solidFill>
                  <a:schemeClr val="tx1"/>
                </a:solidFill>
              </a:rPr>
              <a:t>8</a:t>
            </a:r>
            <a:endParaRPr lang="ko-KR" altLang="en-US" sz="1100" dirty="0">
              <a:solidFill>
                <a:schemeClr val="tx1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6804248" y="116632"/>
            <a:ext cx="2339752" cy="446276"/>
          </a:xfrm>
          <a:prstGeom prst="rect">
            <a:avLst/>
          </a:prstGeom>
          <a:ln>
            <a:noFill/>
            <a:prstDash val="dash"/>
          </a:ln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300" b="1" dirty="0" smtClean="0">
                <a:latin typeface="맑은 고딕" pitchFamily="50" charset="-127"/>
                <a:ea typeface="맑은 고딕" pitchFamily="50" charset="-127"/>
              </a:rPr>
              <a:t>  전산등록</a:t>
            </a:r>
            <a:r>
              <a:rPr lang="en-US" altLang="ko-KR" sz="2300" b="1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300" b="1" dirty="0" smtClean="0">
                <a:latin typeface="맑은 고딕" pitchFamily="50" charset="-127"/>
                <a:ea typeface="맑은 고딕" pitchFamily="50" charset="-127"/>
              </a:rPr>
              <a:t>공통</a:t>
            </a:r>
            <a:r>
              <a:rPr lang="en-US" altLang="ko-KR" sz="2300" b="1" dirty="0" smtClean="0"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sz="1000" b="1" dirty="0" smtClean="0">
              <a:latin typeface="-윤고딕310" pitchFamily="18" charset="-127"/>
              <a:ea typeface="-윤고딕310" pitchFamily="18" charset="-127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10063</TotalTime>
  <Words>1786</Words>
  <Application>Microsoft Office PowerPoint</Application>
  <PresentationFormat>화면 슬라이드 쇼(4:3)</PresentationFormat>
  <Paragraphs>530</Paragraphs>
  <Slides>29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29</vt:i4>
      </vt:variant>
    </vt:vector>
  </HeadingPairs>
  <TitlesOfParts>
    <vt:vector size="30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2015 지도자 및 선수등록 안내</dc:title>
  <dc:creator>KBA7</dc:creator>
  <cp:lastModifiedBy>KBA7</cp:lastModifiedBy>
  <cp:revision>147</cp:revision>
  <dcterms:created xsi:type="dcterms:W3CDTF">2015-01-05T04:29:19Z</dcterms:created>
  <dcterms:modified xsi:type="dcterms:W3CDTF">2016-02-05T04:28:41Z</dcterms:modified>
</cp:coreProperties>
</file>